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33"/>
  </p:notesMasterIdLst>
  <p:sldIdLst>
    <p:sldId id="281" r:id="rId2"/>
    <p:sldId id="256" r:id="rId3"/>
    <p:sldId id="257" r:id="rId4"/>
    <p:sldId id="292" r:id="rId5"/>
    <p:sldId id="275" r:id="rId6"/>
    <p:sldId id="290" r:id="rId7"/>
    <p:sldId id="264" r:id="rId8"/>
    <p:sldId id="259" r:id="rId9"/>
    <p:sldId id="284" r:id="rId10"/>
    <p:sldId id="297" r:id="rId11"/>
    <p:sldId id="295" r:id="rId12"/>
    <p:sldId id="285" r:id="rId13"/>
    <p:sldId id="286" r:id="rId14"/>
    <p:sldId id="287" r:id="rId15"/>
    <p:sldId id="296" r:id="rId16"/>
    <p:sldId id="294" r:id="rId17"/>
    <p:sldId id="293" r:id="rId18"/>
    <p:sldId id="261" r:id="rId19"/>
    <p:sldId id="283" r:id="rId20"/>
    <p:sldId id="278" r:id="rId21"/>
    <p:sldId id="277" r:id="rId22"/>
    <p:sldId id="291" r:id="rId23"/>
    <p:sldId id="289" r:id="rId24"/>
    <p:sldId id="288" r:id="rId25"/>
    <p:sldId id="260" r:id="rId26"/>
    <p:sldId id="279" r:id="rId27"/>
    <p:sldId id="280" r:id="rId28"/>
    <p:sldId id="272" r:id="rId29"/>
    <p:sldId id="276" r:id="rId30"/>
    <p:sldId id="298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3" autoAdjust="0"/>
  </p:normalViewPr>
  <p:slideViewPr>
    <p:cSldViewPr snapToGrid="0">
      <p:cViewPr varScale="1">
        <p:scale>
          <a:sx n="68" d="100"/>
          <a:sy n="68" d="100"/>
        </p:scale>
        <p:origin x="13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78233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75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9713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4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3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0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8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3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00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0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42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0115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úmero do Slide"/>
          <p:cNvSpPr txBox="1">
            <a:spLocks noGrp="1"/>
          </p:cNvSpPr>
          <p:nvPr>
            <p:ph type="sldNum" sz="quarter" idx="10"/>
          </p:nvPr>
        </p:nvSpPr>
        <p:spPr>
          <a:xfrm>
            <a:off x="6295199" y="6217853"/>
            <a:ext cx="25800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04A8-0350-478C-9918-8EE7DBC4410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3831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4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59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64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42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95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10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9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43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8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rasildebate.com.br/o-sus-a-coca-cola-e-a-desvinculacao-de-receitas-como-retirar-r-2-trilhoes-da-saud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montalverne@gmail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Financiamento adequado e suficiente para o SUS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952"/>
            <a:ext cx="9144000" cy="3981203"/>
          </a:xfrm>
        </p:spPr>
      </p:pic>
    </p:spTree>
    <p:extLst>
      <p:ext uri="{BB962C8B-B14F-4D97-AF65-F5344CB8AC3E}">
        <p14:creationId xmlns:p14="http://schemas.microsoft.com/office/powerpoint/2010/main" val="2265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453" y="1031828"/>
            <a:ext cx="7709095" cy="530223"/>
          </a:xfrm>
        </p:spPr>
        <p:txBody>
          <a:bodyPr/>
          <a:lstStyle/>
          <a:p>
            <a:r>
              <a:rPr lang="pt-BR" sz="2400" dirty="0"/>
              <a:t>Financiamento adequado e suficiente para o 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453" y="2809875"/>
            <a:ext cx="7849772" cy="256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O Conselho Nacional de Saúde (CNS) lançou o </a:t>
            </a:r>
            <a:r>
              <a:rPr lang="pt-BR" sz="2000" u="sng" dirty="0"/>
              <a:t>abaixo-assinado contra a Emenda Constitucional no 95/2016</a:t>
            </a:r>
            <a:r>
              <a:rPr lang="pt-BR" sz="2000" dirty="0"/>
              <a:t> para ser enviado ao Supremo Tribunal Federal (STF). O objetivo do abaixo -assinado é impedir a execução ilegal da Emenda Constitucional 95/2016, </a:t>
            </a:r>
            <a:r>
              <a:rPr lang="pt-BR" sz="2000" u="sng" dirty="0"/>
              <a:t>que substitui o “piso” (limite mínimo) de despesas nas áreas de saúde e educação pelo “teto” (limite máximo) de 2018 a 2036.</a:t>
            </a:r>
          </a:p>
        </p:txBody>
      </p:sp>
    </p:spTree>
    <p:extLst>
      <p:ext uri="{BB962C8B-B14F-4D97-AF65-F5344CB8AC3E}">
        <p14:creationId xmlns:p14="http://schemas.microsoft.com/office/powerpoint/2010/main" val="3365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Retângulo de cantos arredondados 7"/>
          <p:cNvGrpSpPr/>
          <p:nvPr/>
        </p:nvGrpSpPr>
        <p:grpSpPr>
          <a:xfrm>
            <a:off x="548642" y="895251"/>
            <a:ext cx="7811974" cy="741287"/>
            <a:chOff x="-814702" y="-257563"/>
            <a:chExt cx="10415963" cy="988380"/>
          </a:xfrm>
        </p:grpSpPr>
        <p:sp>
          <p:nvSpPr>
            <p:cNvPr id="189" name="Retângulo Arredondado"/>
            <p:cNvSpPr/>
            <p:nvPr/>
          </p:nvSpPr>
          <p:spPr>
            <a:xfrm>
              <a:off x="-814702" y="-257563"/>
              <a:ext cx="10415963" cy="9883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90" name="OBSERVAÇÕES SOBRE A EC- 95 (ADAPTADAS DA NOTA TÉCNICA CONASS / CONASEMS SOBRE A PEC 241/2016)"/>
            <p:cNvSpPr txBox="1"/>
            <p:nvPr/>
          </p:nvSpPr>
          <p:spPr>
            <a:xfrm>
              <a:off x="-495837" y="-137833"/>
              <a:ext cx="10097096" cy="748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 smtClean="0"/>
                <a:t>OBSERVAÇÕES </a:t>
              </a:r>
              <a:r>
                <a:rPr sz="1600" dirty="0"/>
                <a:t>SOBRE A EC- 95 (ADAPTADAS DA NOTA TÉCNICA CONASS / CONASEMS SOBRE A PEC 241/2016)</a:t>
              </a:r>
            </a:p>
          </p:txBody>
        </p:sp>
      </p:grpSp>
      <p:sp>
        <p:nvSpPr>
          <p:cNvPr id="192" name="CaixaDeTexto 1"/>
          <p:cNvSpPr txBox="1"/>
          <p:nvPr/>
        </p:nvSpPr>
        <p:spPr>
          <a:xfrm>
            <a:off x="6618261" y="6075423"/>
            <a:ext cx="11480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/>
            </a:lvl1pPr>
          </a:lstStyle>
          <a:p>
            <a:r>
              <a:rPr sz="1200" dirty="0" err="1"/>
              <a:t>fonte:CONASS</a:t>
            </a:r>
            <a:endParaRPr sz="1200" dirty="0"/>
          </a:p>
        </p:txBody>
      </p:sp>
      <p:sp>
        <p:nvSpPr>
          <p:cNvPr id="19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48641" y="2124223"/>
            <a:ext cx="8074854" cy="422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>
                <a:solidFill>
                  <a:schemeClr val="tx1"/>
                </a:solidFill>
              </a:rPr>
              <a:t>A EC – 95/2016  alterou a Constituição Federal para instituir </a:t>
            </a:r>
            <a:r>
              <a:rPr lang="pt-BR" b="1" dirty="0" smtClean="0">
                <a:solidFill>
                  <a:schemeClr val="tx1"/>
                </a:solidFill>
              </a:rPr>
              <a:t>novo Regime Fiscal </a:t>
            </a:r>
            <a:endParaRPr lang="pt-BR" sz="1875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2. A proposta estabeleceu, a </a:t>
            </a:r>
            <a:r>
              <a:rPr lang="pt-BR" b="1" dirty="0" smtClean="0"/>
              <a:t>partir de 2017, </a:t>
            </a:r>
            <a:r>
              <a:rPr lang="pt-BR" dirty="0" smtClean="0"/>
              <a:t> limite de despesa anual da União, podendo ser </a:t>
            </a:r>
            <a:r>
              <a:rPr lang="pt-BR" u="sng" dirty="0" smtClean="0"/>
              <a:t>gasto </a:t>
            </a:r>
            <a:r>
              <a:rPr lang="pt-BR" i="1" u="sng" dirty="0" smtClean="0"/>
              <a:t>apenas o valor do ano anterior corrigido pelo IPCA</a:t>
            </a:r>
            <a:r>
              <a:rPr lang="pt-BR" i="1" dirty="0" smtClean="0"/>
              <a:t>. </a:t>
            </a:r>
            <a:endParaRPr lang="pt-BR" sz="1500" dirty="0" smtClean="0"/>
          </a:p>
          <a:p>
            <a:pPr marL="0" indent="0">
              <a:buSzTx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3. O texto estabeleceu vedações do tipo: ‘caso ocorra necessidade de novas despesas haverá uma redefinição das despesas de outras áreas para que a regra geral não seja violada. </a:t>
            </a:r>
            <a:r>
              <a:rPr lang="pt-BR" b="1" u="sng" dirty="0" smtClean="0"/>
              <a:t>Isso implica no desmanche do SUS, pois não se levou em conta:</a:t>
            </a:r>
            <a:endParaRPr lang="pt-BR" sz="1875" dirty="0" smtClean="0"/>
          </a:p>
          <a:p>
            <a:pPr marL="771525" lvl="1" indent="-257175">
              <a:spcBef>
                <a:spcPts val="375"/>
              </a:spcBef>
              <a:buFontTx/>
              <a:buChar char="▪"/>
              <a:defRPr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Crescimento e envelhecimento populacional </a:t>
            </a:r>
            <a:endParaRPr lang="pt-BR" sz="1650" dirty="0" smtClean="0"/>
          </a:p>
          <a:p>
            <a:pPr marL="771525" lvl="1" indent="-257175">
              <a:spcBef>
                <a:spcPts val="375"/>
              </a:spcBef>
              <a:buFontTx/>
              <a:buChar char="▪"/>
              <a:defRPr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Incremento tecnológico</a:t>
            </a:r>
            <a:endParaRPr lang="pt-BR" sz="1650" dirty="0" smtClean="0"/>
          </a:p>
          <a:p>
            <a:pPr marL="771525" lvl="1" indent="-257175">
              <a:spcBef>
                <a:spcPts val="375"/>
              </a:spcBef>
              <a:buFontTx/>
              <a:buChar char="▪"/>
              <a:defRPr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Inflação da saúde </a:t>
            </a:r>
            <a:endParaRPr lang="pt-BR" sz="1650" dirty="0" smtClean="0"/>
          </a:p>
          <a:p>
            <a:pPr marL="342900" indent="-342900">
              <a:buFontTx/>
              <a:buAutoNum type="arabicPeriod" startAt="4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Se adotado em </a:t>
            </a:r>
            <a:r>
              <a:rPr lang="pt-BR" b="1" dirty="0" smtClean="0"/>
              <a:t>2003</a:t>
            </a:r>
            <a:r>
              <a:rPr lang="pt-BR" dirty="0" smtClean="0"/>
              <a:t>, o valor federal executado em 2015 teria sido de </a:t>
            </a:r>
            <a:r>
              <a:rPr lang="pt-BR" b="1" u="sng" dirty="0" smtClean="0"/>
              <a:t>R$:55,4 bilhões</a:t>
            </a:r>
            <a:r>
              <a:rPr lang="pt-BR" u="sng" dirty="0" smtClean="0"/>
              <a:t> </a:t>
            </a:r>
            <a:endParaRPr lang="pt-BR" sz="1875" dirty="0" smtClean="0"/>
          </a:p>
          <a:p>
            <a:pPr marL="0" indent="0">
              <a:buSzTx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5. Congelar por 20 anos recursos financeiros federais destinados ao SUS (</a:t>
            </a:r>
            <a:r>
              <a:rPr lang="pt-BR" u="sng" dirty="0" smtClean="0"/>
              <a:t>necessidade da população</a:t>
            </a:r>
            <a:r>
              <a:rPr lang="pt-BR" dirty="0" smtClean="0"/>
              <a:t> + </a:t>
            </a:r>
            <a:r>
              <a:rPr lang="pt-BR" u="sng" dirty="0" smtClean="0"/>
              <a:t>inflação do período</a:t>
            </a:r>
            <a:r>
              <a:rPr lang="pt-BR" dirty="0" smtClean="0"/>
              <a:t>) é ignorar a regra constitucional de </a:t>
            </a:r>
            <a:r>
              <a:rPr lang="pt-BR" u="sng" dirty="0" smtClean="0"/>
              <a:t>garantia de saúde como direito. </a:t>
            </a:r>
            <a:endParaRPr lang="pt-BR" u="sng" dirty="0"/>
          </a:p>
        </p:txBody>
      </p:sp>
      <p:sp>
        <p:nvSpPr>
          <p:cNvPr id="195" name="CaixaDeTexto 8"/>
          <p:cNvSpPr txBox="1"/>
          <p:nvPr/>
        </p:nvSpPr>
        <p:spPr>
          <a:xfrm>
            <a:off x="8195186" y="5459319"/>
            <a:ext cx="16542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r"/>
          </a:lstStyle>
          <a:p>
            <a:r>
              <a:rPr sz="135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466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Retângulo de cantos arredondados 7"/>
          <p:cNvGrpSpPr/>
          <p:nvPr/>
        </p:nvGrpSpPr>
        <p:grpSpPr>
          <a:xfrm>
            <a:off x="1188244" y="808008"/>
            <a:ext cx="5883117" cy="1384993"/>
            <a:chOff x="0" y="188893"/>
            <a:chExt cx="7844154" cy="1846656"/>
          </a:xfrm>
        </p:grpSpPr>
        <p:sp>
          <p:nvSpPr>
            <p:cNvPr id="197" name="Retângulo Arredondado"/>
            <p:cNvSpPr/>
            <p:nvPr/>
          </p:nvSpPr>
          <p:spPr>
            <a:xfrm>
              <a:off x="0" y="669415"/>
              <a:ext cx="7844154" cy="8856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98" name="DESVINCULAÇÃO ORÇAMENTÁRIA"/>
            <p:cNvSpPr txBox="1"/>
            <p:nvPr/>
          </p:nvSpPr>
          <p:spPr>
            <a:xfrm>
              <a:off x="43231" y="188893"/>
              <a:ext cx="7757691" cy="184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350"/>
            </a:p>
            <a:p>
              <a:pPr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400"/>
            </a:p>
            <a:p>
              <a:pPr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2400"/>
                <a:t>DESVINCULAÇÃO ORÇAMENTÁRIA </a:t>
              </a:r>
            </a:p>
            <a:p>
              <a:pPr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400"/>
            </a:p>
          </p:txBody>
        </p:sp>
      </p:grpSp>
      <p:sp>
        <p:nvSpPr>
          <p:cNvPr id="201" name="CaixaDeTexto 6"/>
          <p:cNvSpPr txBox="1"/>
          <p:nvPr/>
        </p:nvSpPr>
        <p:spPr>
          <a:xfrm>
            <a:off x="8284113" y="5452109"/>
            <a:ext cx="69312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r"/>
          </a:lstStyle>
          <a:p>
            <a:endParaRPr sz="1350" dirty="0"/>
          </a:p>
        </p:txBody>
      </p:sp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967923"/>
            <a:ext cx="7720379" cy="348418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aixaDeTexto 3"/>
          <p:cNvSpPr txBox="1"/>
          <p:nvPr/>
        </p:nvSpPr>
        <p:spPr>
          <a:xfrm>
            <a:off x="2479932" y="5685061"/>
            <a:ext cx="544135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>
              <a:defRPr sz="1200"/>
            </a:pPr>
            <a:r>
              <a:rPr sz="900" dirty="0"/>
              <a:t>Fonte: BRASIL DEBATE – Bruno </a:t>
            </a:r>
            <a:r>
              <a:rPr sz="900" dirty="0" err="1"/>
              <a:t>Moreti</a:t>
            </a:r>
            <a:r>
              <a:rPr sz="900" dirty="0"/>
              <a:t>, mar.2019</a:t>
            </a:r>
          </a:p>
          <a:p>
            <a:pPr>
              <a:defRPr sz="1200" u="sng"/>
            </a:pPr>
            <a:r>
              <a:rPr sz="9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http://brasildebate.com.br/o-sus-a-coca-cola-e-a-desvinculacao-de-receitas-como-retirar-r-2-trilhoes-da-saude/</a:t>
            </a:r>
          </a:p>
        </p:txBody>
      </p:sp>
    </p:spTree>
    <p:extLst>
      <p:ext uri="{BB962C8B-B14F-4D97-AF65-F5344CB8AC3E}">
        <p14:creationId xmlns:p14="http://schemas.microsoft.com/office/powerpoint/2010/main" val="14055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Retângulo de cantos arredondados 7"/>
          <p:cNvGrpSpPr/>
          <p:nvPr/>
        </p:nvGrpSpPr>
        <p:grpSpPr>
          <a:xfrm>
            <a:off x="1955160" y="869983"/>
            <a:ext cx="4571888" cy="669412"/>
            <a:chOff x="0" y="10464"/>
            <a:chExt cx="6095848" cy="892548"/>
          </a:xfrm>
        </p:grpSpPr>
        <p:sp>
          <p:nvSpPr>
            <p:cNvPr id="205" name="Retângulo Arredondado"/>
            <p:cNvSpPr/>
            <p:nvPr/>
          </p:nvSpPr>
          <p:spPr>
            <a:xfrm>
              <a:off x="0" y="172380"/>
              <a:ext cx="5934074" cy="7306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206" name="David Stuckler* – Folha de São Paulo, 17/06/2016"/>
            <p:cNvSpPr txBox="1"/>
            <p:nvPr/>
          </p:nvSpPr>
          <p:spPr>
            <a:xfrm>
              <a:off x="233105" y="10464"/>
              <a:ext cx="5862743" cy="892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350" dirty="0"/>
            </a:p>
            <a:p>
              <a:pPr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1350" dirty="0"/>
                <a:t>David </a:t>
              </a:r>
              <a:r>
                <a:rPr sz="1350" dirty="0" err="1"/>
                <a:t>Stuckler</a:t>
              </a:r>
              <a:r>
                <a:rPr sz="1350" dirty="0"/>
                <a:t>* – </a:t>
              </a:r>
              <a:r>
                <a:rPr sz="1350" dirty="0" err="1"/>
                <a:t>Folha</a:t>
              </a:r>
              <a:r>
                <a:rPr sz="1350" dirty="0"/>
                <a:t> de São Paulo, 17/06/2016</a:t>
              </a:r>
            </a:p>
            <a:p>
              <a:pPr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200" dirty="0"/>
            </a:p>
          </p:txBody>
        </p:sp>
      </p:grpSp>
      <p:sp>
        <p:nvSpPr>
          <p:cNvPr id="208" name="CaixaDeTexto 1"/>
          <p:cNvSpPr txBox="1"/>
          <p:nvPr/>
        </p:nvSpPr>
        <p:spPr>
          <a:xfrm>
            <a:off x="5953013" y="6034230"/>
            <a:ext cx="11480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/>
            </a:lvl1pPr>
          </a:lstStyle>
          <a:p>
            <a:r>
              <a:rPr sz="1200" dirty="0" err="1"/>
              <a:t>fonte:CONASS</a:t>
            </a:r>
            <a:endParaRPr sz="1200" dirty="0"/>
          </a:p>
        </p:txBody>
      </p:sp>
      <p:sp>
        <p:nvSpPr>
          <p:cNvPr id="210" name="Espaço Reservado para Conteúdo 2"/>
          <p:cNvSpPr txBox="1"/>
          <p:nvPr/>
        </p:nvSpPr>
        <p:spPr>
          <a:xfrm>
            <a:off x="489509" y="2091223"/>
            <a:ext cx="7733111" cy="352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/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/>
              <a:t>1.Cortar despesas em saúde em tempos de recessão é um desastre tanto do ponto de vista humano quanto do financeiro</a:t>
            </a:r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endParaRPr lang="pt-BR" sz="1600" dirty="0"/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/>
              <a:t>2. Os cortes aprofundam os riscos de mais mortes, mais epidemias, surtos de infecções e mais desestruturação do país afetado</a:t>
            </a:r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endParaRPr lang="pt-BR" sz="1600" dirty="0"/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/>
              <a:t>3. Austeridade em saúde é uma falsa economia, e não é nenhum exagero dizer que </a:t>
            </a:r>
            <a:r>
              <a:rPr lang="pt-BR" sz="1600" b="1" i="1" u="sng" dirty="0"/>
              <a:t>austeridade mata.</a:t>
            </a:r>
            <a:endParaRPr lang="pt-BR" sz="1600" dirty="0"/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endParaRPr lang="pt-BR" sz="1600" dirty="0"/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/>
              <a:t>4. Em OXFORD, o departamento de economia está estudando um conceito chamado </a:t>
            </a:r>
            <a:r>
              <a:rPr lang="pt-BR" sz="1600" i="1" u="sng" dirty="0"/>
              <a:t>multiplicador fiscal</a:t>
            </a:r>
            <a:r>
              <a:rPr lang="pt-BR" sz="1600" dirty="0"/>
              <a:t>. É um cálculo de quanto dinheiro você pode conseguir de volta com diferentes tipos de gasto público. Já descobriram que os melhores índices multiplicadores vêm dos gastos com saúde e educação. Portanto, quando é inevitável fazer cortes, é melhor proteger educação e saúde</a:t>
            </a:r>
            <a:endParaRPr lang="pt-BR" sz="1600" i="1" dirty="0"/>
          </a:p>
          <a:p>
            <a:pPr defTabSz="624078">
              <a:lnSpc>
                <a:spcPct val="81000"/>
              </a:lnSpc>
              <a:spcBef>
                <a:spcPts val="675"/>
              </a:spcBef>
              <a:defRPr sz="1820" i="1">
                <a:latin typeface="Arial"/>
                <a:ea typeface="Arial"/>
                <a:cs typeface="Arial"/>
                <a:sym typeface="Arial"/>
              </a:defRPr>
            </a:pPr>
            <a:r>
              <a:rPr lang="pt-BR" sz="1600" dirty="0"/>
              <a:t>          </a:t>
            </a:r>
            <a:r>
              <a:rPr lang="pt-BR" sz="1600" b="1" u="sng" dirty="0" smtClean="0"/>
              <a:t>*</a:t>
            </a:r>
            <a:r>
              <a:rPr lang="pt-BR" sz="1400" b="1" u="sng" dirty="0"/>
              <a:t>David </a:t>
            </a:r>
            <a:r>
              <a:rPr lang="pt-BR" sz="1400" b="1" u="sng" dirty="0" err="1"/>
              <a:t>Stuckler</a:t>
            </a:r>
            <a:r>
              <a:rPr lang="pt-BR" sz="1400" b="1" u="sng" dirty="0"/>
              <a:t> </a:t>
            </a:r>
            <a:r>
              <a:rPr lang="pt-BR" sz="1400" dirty="0"/>
              <a:t>– é professor de política e de economia da Universidade de Oxford, UK</a:t>
            </a:r>
          </a:p>
        </p:txBody>
      </p:sp>
      <p:sp>
        <p:nvSpPr>
          <p:cNvPr id="211" name="CaixaDeTexto 6"/>
          <p:cNvSpPr txBox="1"/>
          <p:nvPr/>
        </p:nvSpPr>
        <p:spPr>
          <a:xfrm>
            <a:off x="8091816" y="5452109"/>
            <a:ext cx="26160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r"/>
          </a:lstStyle>
          <a:p>
            <a:r>
              <a:rPr sz="135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862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454" y="1144823"/>
            <a:ext cx="7849772" cy="530223"/>
          </a:xfrm>
        </p:spPr>
        <p:txBody>
          <a:bodyPr/>
          <a:lstStyle/>
          <a:p>
            <a:r>
              <a:rPr lang="pt-BR" sz="2400" dirty="0"/>
              <a:t>Financiamento adequado e suficiente para o 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032" y="2165545"/>
            <a:ext cx="8440615" cy="4193052"/>
          </a:xfrm>
        </p:spPr>
        <p:txBody>
          <a:bodyPr>
            <a:noAutofit/>
          </a:bodyPr>
          <a:lstStyle/>
          <a:p>
            <a:r>
              <a:rPr lang="pt-BR" sz="1500" dirty="0"/>
              <a:t>Que a União aplique 10%, no mínimo, RCVB(ou seu equivalente em RCL) em ASPS;</a:t>
            </a:r>
          </a:p>
          <a:p>
            <a:r>
              <a:rPr lang="pt-BR" sz="1500" dirty="0"/>
              <a:t>Ampliação da alíquota da Contribuição Social sobre o Lucro Líquido - CSLL (fonte de financiamento para a saúde) para instituições financeiras (atual 9%) para 18%;</a:t>
            </a:r>
          </a:p>
          <a:p>
            <a:r>
              <a:rPr lang="pt-BR" sz="1500" dirty="0"/>
              <a:t>Criação de um Imposto Geral sobre a Movimentação Financeira (IGMF);</a:t>
            </a:r>
          </a:p>
          <a:p>
            <a:r>
              <a:rPr lang="pt-BR" sz="1500" dirty="0"/>
              <a:t>Tributação das remessas de lucros e dividendos realizadas pelas empresas multinacionais, atualmente isentas na legislação, destinadas ao Orçamento da Seguridade Social (saúde, previdência e assistência social); </a:t>
            </a:r>
          </a:p>
          <a:p>
            <a:r>
              <a:rPr lang="pt-BR" sz="1500" dirty="0"/>
              <a:t>Contribuição sobre Grandes Fortunas com destinação para a Seguridade Social, e consequentemente para a saúde. </a:t>
            </a:r>
          </a:p>
          <a:p>
            <a:r>
              <a:rPr lang="pt-BR" sz="1500" dirty="0"/>
              <a:t>Defesa do caráter público e universal do direito à assistência à saúde de qualidade e segundo as necessidades da população, nos diversos níveis de atenção. </a:t>
            </a:r>
          </a:p>
          <a:p>
            <a:r>
              <a:rPr lang="pt-BR" sz="1500" dirty="0"/>
              <a:t>Rejeitar a permanência da DRU, que retira 30% do Orçamento da Seguridade Social para o Tesouro Nacional, como forma de não prejudicar a “saúde” financeira do referido orçamento</a:t>
            </a:r>
            <a:endParaRPr lang="pt-BR" sz="1500" u="sng" dirty="0"/>
          </a:p>
        </p:txBody>
      </p:sp>
    </p:spTree>
    <p:extLst>
      <p:ext uri="{BB962C8B-B14F-4D97-AF65-F5344CB8AC3E}">
        <p14:creationId xmlns:p14="http://schemas.microsoft.com/office/powerpoint/2010/main" val="1448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idx="1"/>
          </p:nvPr>
        </p:nvSpPr>
        <p:spPr>
          <a:xfrm>
            <a:off x="637244" y="2374802"/>
            <a:ext cx="7607105" cy="3550334"/>
          </a:xfrm>
        </p:spPr>
        <p:txBody>
          <a:bodyPr rtlCol="0">
            <a:normAutofit/>
          </a:bodyPr>
          <a:lstStyle/>
          <a:p>
            <a:pPr marL="257180" indent="-257180" algn="ctr" defTabSz="342905">
              <a:lnSpc>
                <a:spcPct val="12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“</a:t>
            </a:r>
            <a:r>
              <a:rPr lang="pt-BR" altLang="pt-BR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O LIMITE DO GASTO EM SAÚDE SE TRADUZ PELO MOMENTO EM QUE O INVESTIMENTO EM OUTRA ÁREA É CAPAZ DE GERAR OU DESENCADEAR MELHOR QUALIDADE DE VIDA</a:t>
            </a:r>
            <a:r>
              <a:rPr lang="pt-BR" altLang="pt-BR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  <a:p>
            <a:pPr marL="257180" indent="-257180" defTabSz="342905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pt-BR" altLang="pt-BR" sz="2700" dirty="0">
                <a:solidFill>
                  <a:schemeClr val="tx1"/>
                </a:solidFill>
              </a:rPr>
              <a:t>  </a:t>
            </a:r>
            <a:r>
              <a:rPr lang="pt-BR" altLang="pt-BR" dirty="0" err="1">
                <a:solidFill>
                  <a:schemeClr val="tx1"/>
                </a:solidFill>
              </a:rPr>
              <a:t>Andrepierre</a:t>
            </a:r>
            <a:r>
              <a:rPr lang="pt-BR" altLang="pt-BR" dirty="0">
                <a:solidFill>
                  <a:schemeClr val="tx1"/>
                </a:solidFill>
              </a:rPr>
              <a:t> </a:t>
            </a:r>
            <a:r>
              <a:rPr lang="pt-BR" altLang="pt-BR" dirty="0" err="1">
                <a:solidFill>
                  <a:schemeClr val="tx1"/>
                </a:solidFill>
              </a:rPr>
              <a:t>Contandriopoulos</a:t>
            </a:r>
            <a:r>
              <a:rPr lang="pt-BR" altLang="pt-BR" dirty="0">
                <a:solidFill>
                  <a:schemeClr val="tx1"/>
                </a:solidFill>
              </a:rPr>
              <a:t> - </a:t>
            </a:r>
            <a:r>
              <a:rPr lang="pt-BR" altLang="pt-BR" dirty="0" smtClean="0">
                <a:solidFill>
                  <a:schemeClr val="tx1"/>
                </a:solidFill>
              </a:rPr>
              <a:t>Canadá</a:t>
            </a:r>
            <a:endParaRPr lang="pt-BR" alt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0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asto em saúde em países selecionados 2012"/>
          <p:cNvSpPr txBox="1">
            <a:spLocks noGrp="1"/>
          </p:cNvSpPr>
          <p:nvPr>
            <p:ph type="title" idx="4294967295"/>
          </p:nvPr>
        </p:nvSpPr>
        <p:spPr>
          <a:xfrm>
            <a:off x="973394" y="1201360"/>
            <a:ext cx="6172200" cy="374650"/>
          </a:xfrm>
        </p:spPr>
        <p:txBody>
          <a:bodyPr/>
          <a:lstStyle>
            <a:lvl1pPr>
              <a:defRPr sz="2400">
                <a:solidFill>
                  <a:srgbClr val="2F9E79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eaLnBrk="1" hangingPunct="1">
              <a:defRPr/>
            </a:pPr>
            <a:r>
              <a:rPr dirty="0" err="1"/>
              <a:t>Gasto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saúde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países</a:t>
            </a:r>
            <a:r>
              <a:rPr dirty="0"/>
              <a:t> </a:t>
            </a:r>
            <a:r>
              <a:rPr dirty="0" err="1"/>
              <a:t>selecionados</a:t>
            </a:r>
            <a:r>
              <a:rPr dirty="0"/>
              <a:t> 2012</a:t>
            </a:r>
          </a:p>
        </p:txBody>
      </p:sp>
      <p:sp>
        <p:nvSpPr>
          <p:cNvPr id="29797" name="Financiamento: Comparações Internacionais"/>
          <p:cNvSpPr>
            <a:spLocks noGrp="1"/>
          </p:cNvSpPr>
          <p:nvPr>
            <p:ph type="body" sz="quarter" idx="4294967295"/>
          </p:nvPr>
        </p:nvSpPr>
        <p:spPr>
          <a:xfrm>
            <a:off x="1175147" y="685442"/>
            <a:ext cx="4776788" cy="29051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"/>
              </a:spcBef>
              <a:buSzTx/>
              <a:buNone/>
            </a:pPr>
            <a:r>
              <a:rPr lang="pt-BR" alt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Financiamento: Comparações Internacionais </a:t>
            </a:r>
          </a:p>
        </p:txBody>
      </p:sp>
      <p:graphicFrame>
        <p:nvGraphicFramePr>
          <p:cNvPr id="146" name="Tabela"/>
          <p:cNvGraphicFramePr/>
          <p:nvPr>
            <p:extLst>
              <p:ext uri="{D42A27DB-BD31-4B8C-83A1-F6EECF244321}">
                <p14:modId xmlns:p14="http://schemas.microsoft.com/office/powerpoint/2010/main" val="3533409194"/>
              </p:ext>
            </p:extLst>
          </p:nvPr>
        </p:nvGraphicFramePr>
        <p:xfrm>
          <a:off x="1334500" y="2081637"/>
          <a:ext cx="6172200" cy="4046280"/>
        </p:xfrm>
        <a:graphic>
          <a:graphicData uri="http://schemas.openxmlformats.org/drawingml/2006/table">
            <a:tbl>
              <a:tblPr/>
              <a:tblGrid>
                <a:gridCol w="123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88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País </a:t>
                      </a:r>
                    </a:p>
                  </a:txBody>
                  <a:tcPr marL="34292" marR="34292" marT="34292" marB="34292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Gasto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total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em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saúde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% PIB</a:t>
                      </a:r>
                    </a:p>
                  </a:txBody>
                  <a:tcPr marL="34292" marR="34292" marT="34292" marB="34292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Gasto público em saúde % PIB</a:t>
                      </a:r>
                    </a:p>
                  </a:txBody>
                  <a:tcPr marL="34292" marR="34292" marT="34292" marB="34292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Gasto público como % do gasto total em saúde</a:t>
                      </a:r>
                    </a:p>
                  </a:txBody>
                  <a:tcPr marL="34292" marR="34292" marT="34292" marB="34292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Gasto público em saúde per capita US PPP</a:t>
                      </a:r>
                    </a:p>
                  </a:txBody>
                  <a:tcPr marL="34292" marR="34292" marT="34292" marB="34292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 err="1">
                          <a:solidFill>
                            <a:schemeClr val="tx1"/>
                          </a:solidFill>
                        </a:rPr>
                        <a:t>Brasil</a:t>
                      </a:r>
                      <a:r>
                        <a:rPr sz="11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34292" marR="34292" marT="34292" marB="3429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9,6</a:t>
                      </a:r>
                    </a:p>
                  </a:txBody>
                  <a:tcPr marL="34292" marR="34292" marT="34292" marB="3429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4,5</a:t>
                      </a:r>
                    </a:p>
                  </a:txBody>
                  <a:tcPr marL="34292" marR="34292" marT="34292" marB="3429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47,5</a:t>
                      </a:r>
                    </a:p>
                  </a:txBody>
                  <a:tcPr marL="34292" marR="34292" marT="34292" marB="3429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659</a:t>
                      </a:r>
                    </a:p>
                  </a:txBody>
                  <a:tcPr marL="34292" marR="34292" marT="34292" marB="3429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Argentina 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6,8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4,7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69,3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1.074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Chile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7,3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47,7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768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Costa Rica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10,1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7,5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74,7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1.088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Cuba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8,6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8,1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94,2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381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Panamá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7,2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10,1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68,6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892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Uruguai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8,6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5,5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64,5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1.028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Canadá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10,9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7,6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70,1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3.229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Estados Unidos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17,0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7,9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47,0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4.153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Holanda 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12,7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10,1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79,6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4.295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Itália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9,2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7,1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77,3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2.438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Suécia 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8,2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7,7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81,3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1.615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Reino Unido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7,8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84,0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2.716</a:t>
                      </a:r>
                    </a:p>
                  </a:txBody>
                  <a:tcPr marL="34292" marR="34292" marT="34292" marB="34292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França 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11,6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8,9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77,4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chemeClr val="tx1"/>
                          </a:solidFill>
                        </a:rPr>
                        <a:t>3.259</a:t>
                      </a:r>
                    </a:p>
                  </a:txBody>
                  <a:tcPr marL="34292" marR="34292" marT="34292" marB="34292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9798" name="Fonte: World Health Organization. World health statistics, 2015. Geneva, WHO, 2015"/>
          <p:cNvSpPr txBox="1">
            <a:spLocks noChangeArrowheads="1"/>
          </p:cNvSpPr>
          <p:nvPr/>
        </p:nvSpPr>
        <p:spPr bwMode="auto">
          <a:xfrm>
            <a:off x="3563541" y="6425797"/>
            <a:ext cx="4698720" cy="2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 dirty="0">
                <a:sym typeface="Calibri" panose="020F0502020204030204" pitchFamily="34" charset="0"/>
              </a:rPr>
              <a:t>Fonte: World Health </a:t>
            </a:r>
            <a:r>
              <a:rPr lang="pt-BR" altLang="pt-BR" sz="900" dirty="0" err="1">
                <a:sym typeface="Calibri" panose="020F0502020204030204" pitchFamily="34" charset="0"/>
              </a:rPr>
              <a:t>Organization</a:t>
            </a:r>
            <a:r>
              <a:rPr lang="pt-BR" altLang="pt-BR" sz="900" dirty="0">
                <a:sym typeface="Calibri" panose="020F0502020204030204" pitchFamily="34" charset="0"/>
              </a:rPr>
              <a:t>. World </a:t>
            </a:r>
            <a:r>
              <a:rPr lang="pt-BR" altLang="pt-BR" sz="900" dirty="0" err="1">
                <a:sym typeface="Calibri" panose="020F0502020204030204" pitchFamily="34" charset="0"/>
              </a:rPr>
              <a:t>health</a:t>
            </a:r>
            <a:r>
              <a:rPr lang="pt-BR" altLang="pt-BR" sz="900" dirty="0">
                <a:sym typeface="Calibri" panose="020F0502020204030204" pitchFamily="34" charset="0"/>
              </a:rPr>
              <a:t> </a:t>
            </a:r>
            <a:r>
              <a:rPr lang="pt-BR" altLang="pt-BR" sz="900" dirty="0" err="1">
                <a:sym typeface="Calibri" panose="020F0502020204030204" pitchFamily="34" charset="0"/>
              </a:rPr>
              <a:t>statistics</a:t>
            </a:r>
            <a:r>
              <a:rPr lang="pt-BR" altLang="pt-BR" sz="900" dirty="0">
                <a:sym typeface="Calibri" panose="020F0502020204030204" pitchFamily="34" charset="0"/>
              </a:rPr>
              <a:t>, 2015. </a:t>
            </a:r>
            <a:r>
              <a:rPr lang="pt-BR" altLang="pt-BR" sz="900" dirty="0" err="1">
                <a:sym typeface="Calibri" panose="020F0502020204030204" pitchFamily="34" charset="0"/>
              </a:rPr>
              <a:t>Geneva</a:t>
            </a:r>
            <a:r>
              <a:rPr lang="pt-BR" altLang="pt-BR" sz="900" dirty="0">
                <a:sym typeface="Calibri" panose="020F0502020204030204" pitchFamily="34" charset="0"/>
              </a:rPr>
              <a:t>, WHO, 2015</a:t>
            </a:r>
          </a:p>
        </p:txBody>
      </p:sp>
    </p:spTree>
    <p:extLst>
      <p:ext uri="{BB962C8B-B14F-4D97-AF65-F5344CB8AC3E}">
        <p14:creationId xmlns:p14="http://schemas.microsoft.com/office/powerpoint/2010/main" val="3963389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1"/>
          <p:cNvSpPr txBox="1">
            <a:spLocks noGrp="1"/>
          </p:cNvSpPr>
          <p:nvPr>
            <p:ph type="title"/>
          </p:nvPr>
        </p:nvSpPr>
        <p:spPr>
          <a:xfrm>
            <a:off x="628649" y="827791"/>
            <a:ext cx="7886700" cy="571977"/>
          </a:xfrm>
          <a:prstGeom prst="rect">
            <a:avLst/>
          </a:prstGeom>
        </p:spPr>
        <p:txBody>
          <a:bodyPr/>
          <a:lstStyle/>
          <a:p>
            <a:pPr defTabSz="603504">
              <a:defRPr sz="1760"/>
            </a:pPr>
            <a:r>
              <a:rPr dirty="0" err="1"/>
              <a:t>Variação</a:t>
            </a:r>
            <a:r>
              <a:rPr dirty="0"/>
              <a:t> de </a:t>
            </a:r>
            <a:r>
              <a:rPr dirty="0" err="1"/>
              <a:t>Participação</a:t>
            </a:r>
            <a:r>
              <a:rPr dirty="0"/>
              <a:t> Per Capita dos </a:t>
            </a:r>
            <a:r>
              <a:rPr dirty="0" err="1"/>
              <a:t>Entes</a:t>
            </a:r>
            <a:r>
              <a:rPr dirty="0"/>
              <a:t> </a:t>
            </a:r>
            <a:r>
              <a:rPr dirty="0" err="1"/>
              <a:t>Federados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ASPS (</a:t>
            </a:r>
            <a:r>
              <a:rPr dirty="0" err="1"/>
              <a:t>valores</a:t>
            </a:r>
            <a:r>
              <a:rPr dirty="0"/>
              <a:t> </a:t>
            </a:r>
            <a:r>
              <a:rPr dirty="0" err="1"/>
              <a:t>deflacionados</a:t>
            </a:r>
            <a:r>
              <a:rPr dirty="0"/>
              <a:t> pela </a:t>
            </a:r>
            <a:r>
              <a:rPr dirty="0" err="1"/>
              <a:t>média</a:t>
            </a:r>
            <a:r>
              <a:rPr dirty="0"/>
              <a:t> </a:t>
            </a:r>
            <a:br>
              <a:rPr dirty="0"/>
            </a:br>
            <a:r>
              <a:rPr dirty="0" err="1"/>
              <a:t>anual</a:t>
            </a:r>
            <a:r>
              <a:rPr dirty="0"/>
              <a:t> do IPCA para 2011)</a:t>
            </a:r>
          </a:p>
        </p:txBody>
      </p:sp>
      <p:graphicFrame>
        <p:nvGraphicFramePr>
          <p:cNvPr id="157" name="Espaço Reservado para Conteúdo 3"/>
          <p:cNvGraphicFramePr/>
          <p:nvPr>
            <p:extLst>
              <p:ext uri="{D42A27DB-BD31-4B8C-83A1-F6EECF244321}">
                <p14:modId xmlns:p14="http://schemas.microsoft.com/office/powerpoint/2010/main" val="3223453465"/>
              </p:ext>
            </p:extLst>
          </p:nvPr>
        </p:nvGraphicFramePr>
        <p:xfrm>
          <a:off x="628650" y="1703069"/>
          <a:ext cx="7886702" cy="355438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17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7437">
                <a:tc rowSpan="2"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endParaRPr sz="1400" dirty="0"/>
                    </a:p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endParaRPr sz="1400" dirty="0"/>
                    </a:p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endParaRPr sz="1400" dirty="0"/>
                    </a:p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endParaRPr sz="1400" dirty="0"/>
                    </a:p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sz="1400" dirty="0" err="1"/>
                        <a:t>Entes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Federados</a:t>
                      </a:r>
                      <a:endParaRPr sz="1400" dirty="0"/>
                    </a:p>
                  </a:txBody>
                  <a:tcPr marL="34290" marR="34290" marT="34290" marB="3429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Per capita do exercício de 2000</a:t>
                      </a:r>
                    </a:p>
                  </a:txBody>
                  <a:tcPr marL="34290" marR="34290" marT="34290" marB="3429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sz="1400"/>
                        <a:t>Per capita do exercício de 2004</a:t>
                      </a:r>
                    </a:p>
                  </a:txBody>
                  <a:tcPr marL="34290" marR="34290" marT="34290" marB="3429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rPr sz="1400"/>
                        <a:t>Per capita do exercício de 2011</a:t>
                      </a:r>
                    </a:p>
                  </a:txBody>
                  <a:tcPr marL="34290" marR="34290" marT="34290" marB="3429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30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R$1</a:t>
                      </a:r>
                    </a:p>
                  </a:txBody>
                  <a:tcPr marL="34290" marR="34290" marT="34290" marB="34290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R$1</a:t>
                      </a:r>
                    </a:p>
                  </a:txBody>
                  <a:tcPr marL="34290" marR="34290" marT="34290" marB="3429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Variação em relação ao exercício de 2000</a:t>
                      </a:r>
                    </a:p>
                  </a:txBody>
                  <a:tcPr marL="34290" marR="34290" marT="34290" marB="3429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R$1</a:t>
                      </a:r>
                    </a:p>
                  </a:txBody>
                  <a:tcPr marL="34290" marR="34290" marT="34290" marB="3429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Variação em relação ao exercício de 2000</a:t>
                      </a:r>
                    </a:p>
                  </a:txBody>
                  <a:tcPr marL="34290" marR="34290" marT="34290" marB="34290" horzOverflow="overflow">
                    <a:lnT w="38100">
                      <a:solidFill>
                        <a:srgbClr val="FFFFFF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5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União </a:t>
                      </a:r>
                    </a:p>
                  </a:txBody>
                  <a:tcPr marL="34290" marR="34290" marT="34290" marB="3429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248,70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258,02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3,7%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375,99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51,2%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5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Estados</a:t>
                      </a: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85,57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136,29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59,3%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212,85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148,8%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5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Municípios</a:t>
                      </a:r>
                    </a:p>
                  </a:txBody>
                  <a:tcPr marL="34290" marR="34290" marT="34290" marB="34290" horzOverflow="overflow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90,07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129,47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43,8%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238,72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165,0%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5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Gasto Público Total</a:t>
                      </a:r>
                    </a:p>
                  </a:txBody>
                  <a:tcPr marL="34290" marR="34290" marT="34290" marB="3429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424,33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/>
                        <a:t>523,78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/>
                        <a:t>23,4%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chemeClr val="bg1"/>
                          </a:solidFill>
                        </a:rPr>
                        <a:t>827,56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95,0%</a:t>
                      </a:r>
                    </a:p>
                  </a:txBody>
                  <a:tcPr marL="34290" marR="34290" marT="34290" marB="34290" horzOverflow="overflow"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8" name="CaixaDeTexto 4"/>
          <p:cNvSpPr txBox="1"/>
          <p:nvPr/>
        </p:nvSpPr>
        <p:spPr>
          <a:xfrm>
            <a:off x="628649" y="5433177"/>
            <a:ext cx="517001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1200"/>
            </a:pPr>
            <a:r>
              <a:rPr sz="900" dirty="0"/>
              <a:t>Fonte: SIOPS/MS, </a:t>
            </a:r>
            <a:r>
              <a:rPr sz="900" dirty="0" err="1"/>
              <a:t>consulta</a:t>
            </a:r>
            <a:r>
              <a:rPr sz="900" dirty="0"/>
              <a:t> </a:t>
            </a:r>
            <a:r>
              <a:rPr sz="900" dirty="0" err="1"/>
              <a:t>em</a:t>
            </a:r>
            <a:r>
              <a:rPr sz="900" dirty="0"/>
              <a:t> </a:t>
            </a:r>
            <a:r>
              <a:rPr sz="900" dirty="0" err="1"/>
              <a:t>abril</a:t>
            </a:r>
            <a:r>
              <a:rPr sz="900" dirty="0"/>
              <a:t> de 2013</a:t>
            </a:r>
          </a:p>
          <a:p>
            <a:pPr>
              <a:defRPr sz="1200"/>
            </a:pPr>
            <a:r>
              <a:rPr sz="900" dirty="0"/>
              <a:t>http://portalsaude.saúde.gov.br/</a:t>
            </a:r>
            <a:r>
              <a:rPr sz="900" dirty="0" err="1"/>
              <a:t>portalsaude</a:t>
            </a:r>
            <a:r>
              <a:rPr sz="900" dirty="0"/>
              <a:t>/</a:t>
            </a:r>
            <a:r>
              <a:rPr sz="900" dirty="0" err="1"/>
              <a:t>texto</a:t>
            </a:r>
            <a:r>
              <a:rPr sz="900" dirty="0"/>
              <a:t>/7059/909/indicadores.html)</a:t>
            </a:r>
          </a:p>
          <a:p>
            <a:pPr>
              <a:defRPr sz="1200"/>
            </a:pPr>
            <a:r>
              <a:rPr sz="900" dirty="0" err="1"/>
              <a:t>Elaboração</a:t>
            </a:r>
            <a:r>
              <a:rPr sz="900" dirty="0"/>
              <a:t>: </a:t>
            </a:r>
            <a:r>
              <a:rPr sz="900" dirty="0" err="1"/>
              <a:t>Consultoria</a:t>
            </a:r>
            <a:r>
              <a:rPr sz="900" dirty="0"/>
              <a:t> de </a:t>
            </a:r>
            <a:r>
              <a:rPr sz="900" dirty="0" err="1"/>
              <a:t>Orçamento</a:t>
            </a:r>
            <a:r>
              <a:rPr sz="900" dirty="0"/>
              <a:t> e </a:t>
            </a:r>
            <a:r>
              <a:rPr sz="900" dirty="0" err="1"/>
              <a:t>Fiscalização</a:t>
            </a:r>
            <a:r>
              <a:rPr sz="900" dirty="0"/>
              <a:t> da </a:t>
            </a:r>
            <a:r>
              <a:rPr sz="900" dirty="0" err="1"/>
              <a:t>Câmara</a:t>
            </a:r>
            <a:r>
              <a:rPr sz="900" dirty="0"/>
              <a:t> dos </a:t>
            </a:r>
            <a:r>
              <a:rPr sz="900" dirty="0" err="1"/>
              <a:t>Deputados</a:t>
            </a:r>
            <a:endParaRPr sz="900" dirty="0"/>
          </a:p>
          <a:p>
            <a:pPr>
              <a:defRPr sz="1200"/>
            </a:pPr>
            <a:r>
              <a:rPr sz="900" dirty="0"/>
              <a:t>Obs. (1) </a:t>
            </a:r>
            <a:r>
              <a:rPr sz="900" dirty="0" err="1"/>
              <a:t>Valores</a:t>
            </a:r>
            <a:r>
              <a:rPr sz="900" dirty="0"/>
              <a:t> </a:t>
            </a:r>
            <a:r>
              <a:rPr sz="900" dirty="0" err="1"/>
              <a:t>deflacionados</a:t>
            </a:r>
            <a:r>
              <a:rPr sz="900" dirty="0"/>
              <a:t> pela </a:t>
            </a:r>
            <a:r>
              <a:rPr sz="900" dirty="0" err="1"/>
              <a:t>média</a:t>
            </a:r>
            <a:r>
              <a:rPr sz="900" dirty="0"/>
              <a:t> </a:t>
            </a:r>
            <a:r>
              <a:rPr sz="900" dirty="0" err="1"/>
              <a:t>anual</a:t>
            </a:r>
            <a:r>
              <a:rPr sz="900" dirty="0"/>
              <a:t> do </a:t>
            </a:r>
            <a:r>
              <a:rPr sz="900" dirty="0" err="1"/>
              <a:t>Indice</a:t>
            </a:r>
            <a:r>
              <a:rPr sz="900" dirty="0"/>
              <a:t> Nacional de </a:t>
            </a:r>
            <a:r>
              <a:rPr sz="900" dirty="0" err="1"/>
              <a:t>Preço</a:t>
            </a:r>
            <a:r>
              <a:rPr sz="900" dirty="0"/>
              <a:t> </a:t>
            </a:r>
            <a:r>
              <a:rPr sz="900" dirty="0" err="1"/>
              <a:t>ao</a:t>
            </a:r>
            <a:r>
              <a:rPr sz="900" dirty="0"/>
              <a:t> </a:t>
            </a:r>
            <a:r>
              <a:rPr sz="900" dirty="0" err="1"/>
              <a:t>Consumidor</a:t>
            </a:r>
            <a:r>
              <a:rPr sz="900" dirty="0"/>
              <a:t> para 2011 e </a:t>
            </a:r>
          </a:p>
          <a:p>
            <a:pPr>
              <a:defRPr sz="1200"/>
            </a:pPr>
            <a:r>
              <a:rPr sz="900" dirty="0" err="1"/>
              <a:t>divididos</a:t>
            </a:r>
            <a:r>
              <a:rPr sz="900" dirty="0"/>
              <a:t> pela </a:t>
            </a:r>
            <a:r>
              <a:rPr sz="900" dirty="0" err="1"/>
              <a:t>população</a:t>
            </a:r>
            <a:r>
              <a:rPr sz="900" dirty="0"/>
              <a:t>. (2) </a:t>
            </a:r>
            <a:r>
              <a:rPr sz="900" dirty="0" err="1"/>
              <a:t>Valores</a:t>
            </a:r>
            <a:r>
              <a:rPr sz="900" dirty="0"/>
              <a:t> </a:t>
            </a:r>
            <a:r>
              <a:rPr sz="900" dirty="0" err="1"/>
              <a:t>divididos</a:t>
            </a:r>
            <a:r>
              <a:rPr sz="900" dirty="0"/>
              <a:t> pela </a:t>
            </a:r>
            <a:r>
              <a:rPr sz="900" dirty="0" err="1"/>
              <a:t>população</a:t>
            </a:r>
            <a:r>
              <a:rPr sz="900" dirty="0"/>
              <a:t>.</a:t>
            </a:r>
          </a:p>
        </p:txBody>
      </p:sp>
      <p:sp>
        <p:nvSpPr>
          <p:cNvPr id="159" name="CaixaDeTexto 5"/>
          <p:cNvSpPr txBox="1"/>
          <p:nvPr/>
        </p:nvSpPr>
        <p:spPr>
          <a:xfrm>
            <a:off x="5257823" y="5118979"/>
            <a:ext cx="3810657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Fonte: Cam. Deputados – NT nº 12, de 2013 – CONOF/CD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Elipse 8"/>
          <p:cNvSpPr/>
          <p:nvPr/>
        </p:nvSpPr>
        <p:spPr>
          <a:xfrm>
            <a:off x="7692390" y="1657350"/>
            <a:ext cx="460615" cy="30861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34289" rIns="34289" anchor="ctr"/>
          <a:lstStyle/>
          <a:p>
            <a:pPr algn="ctr"/>
            <a:endParaRPr sz="1350"/>
          </a:p>
        </p:txBody>
      </p:sp>
      <p:sp>
        <p:nvSpPr>
          <p:cNvPr id="137" name="Elipse 7"/>
          <p:cNvSpPr/>
          <p:nvPr/>
        </p:nvSpPr>
        <p:spPr>
          <a:xfrm>
            <a:off x="7692390" y="1657350"/>
            <a:ext cx="460615" cy="54864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2719B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38" name="Elipse 6"/>
          <p:cNvSpPr/>
          <p:nvPr/>
        </p:nvSpPr>
        <p:spPr>
          <a:xfrm>
            <a:off x="7692390" y="1657350"/>
            <a:ext cx="605791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42719B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0" name="CaixaDeTexto 5"/>
          <p:cNvSpPr txBox="1"/>
          <p:nvPr/>
        </p:nvSpPr>
        <p:spPr>
          <a:xfrm>
            <a:off x="7189469" y="5509259"/>
            <a:ext cx="1071125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Fonte: CONASS</a:t>
            </a:r>
          </a:p>
        </p:txBody>
      </p:sp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0" y="1296427"/>
            <a:ext cx="7235191" cy="413282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eta para cima 15"/>
          <p:cNvSpPr/>
          <p:nvPr/>
        </p:nvSpPr>
        <p:spPr>
          <a:xfrm>
            <a:off x="7920989" y="2114550"/>
            <a:ext cx="3429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10"/>
                </a:moveTo>
                <a:lnTo>
                  <a:pt x="10800" y="0"/>
                </a:lnTo>
                <a:lnTo>
                  <a:pt x="21600" y="810"/>
                </a:lnTo>
                <a:lnTo>
                  <a:pt x="16200" y="81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810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rgbClr val="FF0000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3" name="CaixaDeTexto 9"/>
          <p:cNvSpPr txBox="1"/>
          <p:nvPr/>
        </p:nvSpPr>
        <p:spPr>
          <a:xfrm>
            <a:off x="8187996" y="5452109"/>
            <a:ext cx="16542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r"/>
          </a:lstStyle>
          <a:p>
            <a:r>
              <a:rPr sz="135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35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ítulo 1"/>
          <p:cNvSpPr txBox="1">
            <a:spLocks noGrp="1"/>
          </p:cNvSpPr>
          <p:nvPr>
            <p:ph type="ctrTitle"/>
          </p:nvPr>
        </p:nvSpPr>
        <p:spPr>
          <a:xfrm>
            <a:off x="1143000" y="2608678"/>
            <a:ext cx="6858000" cy="13387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3600" dirty="0"/>
              <a:t> </a:t>
            </a:r>
            <a:br>
              <a:rPr sz="3600" dirty="0"/>
            </a:br>
            <a:r>
              <a:rPr sz="3600" dirty="0"/>
              <a:t/>
            </a:r>
            <a:br>
              <a:rPr sz="3600" dirty="0"/>
            </a:br>
            <a:r>
              <a:rPr lang="pt-BR" sz="3000" dirty="0"/>
              <a:t>Financiamento adequado e suficiente para o SUS</a:t>
            </a:r>
            <a:endParaRPr lang="pt-BR" sz="3000" u="sng" dirty="0"/>
          </a:p>
        </p:txBody>
      </p:sp>
      <p:sp>
        <p:nvSpPr>
          <p:cNvPr id="121" name="Subtítulo 2"/>
          <p:cNvSpPr txBox="1">
            <a:spLocks noGrp="1"/>
          </p:cNvSpPr>
          <p:nvPr>
            <p:ph type="subTitle" idx="1"/>
          </p:nvPr>
        </p:nvSpPr>
        <p:spPr>
          <a:xfrm>
            <a:off x="1143000" y="4325971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10362">
              <a:lnSpc>
                <a:spcPct val="72000"/>
              </a:lnSpc>
              <a:spcBef>
                <a:spcPts val="600"/>
              </a:spcBef>
              <a:defRPr sz="1335"/>
            </a:pPr>
            <a:endParaRPr dirty="0"/>
          </a:p>
          <a:p>
            <a:pPr defTabSz="610362">
              <a:lnSpc>
                <a:spcPct val="72000"/>
              </a:lnSpc>
              <a:spcBef>
                <a:spcPts val="600"/>
              </a:spcBef>
              <a:defRPr sz="1335"/>
            </a:pPr>
            <a:endParaRPr lang="pt-BR" dirty="0" smtClean="0"/>
          </a:p>
          <a:p>
            <a:pPr defTabSz="610362">
              <a:lnSpc>
                <a:spcPct val="72000"/>
              </a:lnSpc>
              <a:spcBef>
                <a:spcPts val="600"/>
              </a:spcBef>
              <a:defRPr sz="1335"/>
            </a:pPr>
            <a:endParaRPr dirty="0"/>
          </a:p>
          <a:p>
            <a:pPr defTabSz="610362">
              <a:lnSpc>
                <a:spcPct val="72000"/>
              </a:lnSpc>
              <a:spcBef>
                <a:spcPts val="600"/>
              </a:spcBef>
              <a:defRPr sz="1335"/>
            </a:pPr>
            <a:r>
              <a:rPr lang="pt-BR" sz="1500" dirty="0"/>
              <a:t>Maceió 10 a 12 de junho de 2019</a:t>
            </a:r>
          </a:p>
          <a:p>
            <a:pPr defTabSz="610362">
              <a:lnSpc>
                <a:spcPct val="72000"/>
              </a:lnSpc>
              <a:spcBef>
                <a:spcPts val="600"/>
              </a:spcBef>
              <a:defRPr sz="1335"/>
            </a:pPr>
            <a:r>
              <a:rPr lang="pt-BR" sz="1500" dirty="0"/>
              <a:t>						</a:t>
            </a:r>
            <a:r>
              <a:rPr lang="pt-BR" sz="1500" dirty="0" smtClean="0"/>
              <a:t>Alexandre </a:t>
            </a:r>
            <a:r>
              <a:rPr lang="pt-BR" sz="1500" dirty="0"/>
              <a:t>Mont’Alverne</a:t>
            </a:r>
            <a:endParaRPr sz="15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38" y="992485"/>
            <a:ext cx="2536723" cy="1426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spaço Reservado para Texto 3"/>
          <p:cNvSpPr txBox="1"/>
          <p:nvPr/>
        </p:nvSpPr>
        <p:spPr>
          <a:xfrm>
            <a:off x="1723082" y="1095940"/>
            <a:ext cx="6010276" cy="192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defTabSz="274320">
              <a:lnSpc>
                <a:spcPct val="72000"/>
              </a:lnSpc>
              <a:spcBef>
                <a:spcPts val="300"/>
              </a:spcBef>
              <a:defRPr sz="4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"/>
              <a:t>  </a:t>
            </a:r>
            <a:r>
              <a:rPr sz="390"/>
              <a:t>A saúde no Brasil e no mundo, Revista Hospitalar, abr.2016</a:t>
            </a:r>
            <a:endParaRPr sz="450"/>
          </a:p>
        </p:txBody>
      </p:sp>
      <p:sp>
        <p:nvSpPr>
          <p:cNvPr id="150" name="Espaço Reservado para Conteúdo 2"/>
          <p:cNvSpPr txBox="1"/>
          <p:nvPr/>
        </p:nvSpPr>
        <p:spPr>
          <a:xfrm>
            <a:off x="743375" y="2537002"/>
            <a:ext cx="7657250" cy="3792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/>
              <a:t>Modelo Institucional esgotado?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 err="1"/>
              <a:t>Subfinanciamento</a:t>
            </a:r>
            <a:r>
              <a:rPr lang="pt-BR" dirty="0"/>
              <a:t> agravado com a EC-95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/>
              <a:t>Modelo Assistencial fragmentado e com foco em doenças agudas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/>
              <a:t>Gestão do Trabalho – formação de profissionais com o perfil inadequado e deficiência na gestão de pessoas (2 milhões) 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/>
              <a:t>Ciência e Tecnologia  - incorporação tecnológica desregrada e pressionada pela Judicialização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/>
              <a:t>Participação Social – centrada na vigilância do gestor e não no cuidado com o sistema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dirty="0"/>
              <a:t>Financiamento – injusto, insuficiente e </a:t>
            </a:r>
            <a:r>
              <a:rPr lang="pt-BR" dirty="0" err="1"/>
              <a:t>regligenciado</a:t>
            </a:r>
            <a:r>
              <a:rPr lang="pt-BR" dirty="0"/>
              <a:t> </a:t>
            </a:r>
          </a:p>
        </p:txBody>
      </p:sp>
      <p:grpSp>
        <p:nvGrpSpPr>
          <p:cNvPr id="153" name="Retângulo de cantos arredondados 9"/>
          <p:cNvGrpSpPr/>
          <p:nvPr/>
        </p:nvGrpSpPr>
        <p:grpSpPr>
          <a:xfrm>
            <a:off x="1478860" y="744385"/>
            <a:ext cx="6186281" cy="1159571"/>
            <a:chOff x="0" y="0"/>
            <a:chExt cx="8248372" cy="1546093"/>
          </a:xfrm>
        </p:grpSpPr>
        <p:sp>
          <p:nvSpPr>
            <p:cNvPr id="151" name="Retângulo Arredondado"/>
            <p:cNvSpPr/>
            <p:nvPr/>
          </p:nvSpPr>
          <p:spPr>
            <a:xfrm>
              <a:off x="0" y="342703"/>
              <a:ext cx="8248373" cy="860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52" name="A Saúde no Brasil e no Mundo"/>
            <p:cNvSpPr txBox="1"/>
            <p:nvPr/>
          </p:nvSpPr>
          <p:spPr>
            <a:xfrm>
              <a:off x="42015" y="-1"/>
              <a:ext cx="8164343" cy="1546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3300" dirty="0"/>
                <a:t>Das Fragilidades do SUS </a:t>
              </a:r>
              <a:endParaRPr sz="3300" dirty="0"/>
            </a:p>
          </p:txBody>
        </p:sp>
      </p:grpSp>
      <p:sp>
        <p:nvSpPr>
          <p:cNvPr id="154" name="CaixaDeTexto 10"/>
          <p:cNvSpPr txBox="1"/>
          <p:nvPr/>
        </p:nvSpPr>
        <p:spPr>
          <a:xfrm>
            <a:off x="5160497" y="5475243"/>
            <a:ext cx="324960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/>
              <a:t>Fonte: André Médici, Revista Hospitalar, abr.2016</a:t>
            </a:r>
          </a:p>
        </p:txBody>
      </p:sp>
    </p:spTree>
    <p:extLst>
      <p:ext uri="{BB962C8B-B14F-4D97-AF65-F5344CB8AC3E}">
        <p14:creationId xmlns:p14="http://schemas.microsoft.com/office/powerpoint/2010/main" val="646456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Retângulo de cantos arredondados 5"/>
          <p:cNvGrpSpPr/>
          <p:nvPr/>
        </p:nvGrpSpPr>
        <p:grpSpPr>
          <a:xfrm>
            <a:off x="2143656" y="1040372"/>
            <a:ext cx="4473869" cy="821489"/>
            <a:chOff x="0" y="0"/>
            <a:chExt cx="5848549" cy="636722"/>
          </a:xfrm>
        </p:grpSpPr>
        <p:sp>
          <p:nvSpPr>
            <p:cNvPr id="127" name="Retângulo Arredondado"/>
            <p:cNvSpPr/>
            <p:nvPr/>
          </p:nvSpPr>
          <p:spPr>
            <a:xfrm>
              <a:off x="0" y="0"/>
              <a:ext cx="5848549" cy="48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O FEDERALISMO SANITÁRIO BRASILEIRO"/>
            <p:cNvSpPr txBox="1"/>
            <p:nvPr/>
          </p:nvSpPr>
          <p:spPr>
            <a:xfrm>
              <a:off x="23480" y="46307"/>
              <a:ext cx="5825069" cy="590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2700" dirty="0"/>
                <a:t>Panorama Atual</a:t>
              </a:r>
            </a:p>
            <a:p>
              <a:endParaRPr sz="1800" dirty="0"/>
            </a:p>
          </p:txBody>
        </p:sp>
      </p:grpSp>
      <p:sp>
        <p:nvSpPr>
          <p:cNvPr id="131" name="Retângulo 2"/>
          <p:cNvSpPr txBox="1"/>
          <p:nvPr/>
        </p:nvSpPr>
        <p:spPr>
          <a:xfrm>
            <a:off x="782483" y="2449141"/>
            <a:ext cx="7781925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/>
            </a:pPr>
            <a:r>
              <a:rPr lang="pt-BR" dirty="0"/>
              <a:t>A CRISE ATUAL: Sistema montado para pacientes agudos, enquanto mais de 75% da carga de doença são de condições crônicas de saúde.</a:t>
            </a:r>
          </a:p>
          <a:p>
            <a:pPr>
              <a:defRPr sz="2000"/>
            </a:pPr>
            <a:endParaRPr lang="pt-BR" dirty="0"/>
          </a:p>
          <a:p>
            <a:pPr marL="257175" lvl="7" indent="-257175">
              <a:buFont typeface="Arial" panose="020B0604020202020204" pitchFamily="34" charset="0"/>
              <a:buChar char="•"/>
              <a:defRPr sz="2000"/>
            </a:pPr>
            <a:r>
              <a:rPr lang="pt-BR" dirty="0"/>
              <a:t>Agenda não concluída de infecciosas, desnutrição e problemas de saúde reprodutiva (TMM)</a:t>
            </a:r>
          </a:p>
          <a:p>
            <a:pPr marL="257175" lvl="6" indent="-257175">
              <a:buFont typeface="Arial" panose="020B0604020202020204" pitchFamily="34" charset="0"/>
              <a:buChar char="•"/>
              <a:defRPr sz="2000"/>
            </a:pPr>
            <a:r>
              <a:rPr lang="pt-BR" dirty="0"/>
              <a:t>Forte predominância relativa de doenças crônicas e de seus fatores de risco como tabagismo, sobrepeso, inatividade física, uso excessivo de álcool e outras drogas;</a:t>
            </a:r>
          </a:p>
          <a:p>
            <a:pPr marL="257175" lvl="6" indent="-257175">
              <a:buFont typeface="Arial" panose="020B0604020202020204" pitchFamily="34" charset="0"/>
              <a:buChar char="•"/>
              <a:defRPr sz="2000"/>
            </a:pPr>
            <a:r>
              <a:rPr lang="pt-BR" dirty="0"/>
              <a:t>Crescimento das causas externa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72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DISTRIBUIÇÃO E ALOCAÇÃO DOS RECURSOS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607549" y="2507511"/>
            <a:ext cx="7886700" cy="3493239"/>
          </a:xfrm>
        </p:spPr>
        <p:txBody>
          <a:bodyPr/>
          <a:lstStyle/>
          <a:p>
            <a:r>
              <a:rPr lang="pt-BR" dirty="0" smtClean="0"/>
              <a:t>A QUADRUPLA INJUSTIÇA</a:t>
            </a:r>
          </a:p>
          <a:p>
            <a:pPr marL="385763" indent="-385763">
              <a:buFont typeface="+mj-lt"/>
              <a:buAutoNum type="arabicPeriod"/>
            </a:pPr>
            <a:r>
              <a:rPr lang="pt-BR" dirty="0" smtClean="0"/>
              <a:t>A CARGA TOTAL DE DOENÇAS</a:t>
            </a:r>
          </a:p>
          <a:p>
            <a:pPr marL="757238" lvl="1" indent="-385763"/>
            <a:r>
              <a:rPr lang="pt-BR" dirty="0" smtClean="0"/>
              <a:t>DOENÇAS DA MISÉRIA X DOENÇAS DO PROGRESSO (transição ou adição epidemiológica) </a:t>
            </a:r>
          </a:p>
          <a:p>
            <a:pPr marL="757238" lvl="1" indent="-385763"/>
            <a:r>
              <a:rPr lang="pt-BR" dirty="0" smtClean="0"/>
              <a:t>População jovem X população idosa</a:t>
            </a:r>
          </a:p>
          <a:p>
            <a:pPr marL="757238" lvl="1" indent="-385763"/>
            <a:r>
              <a:rPr lang="pt-BR" dirty="0" smtClean="0"/>
              <a:t>Artigo 35 Lei 8080</a:t>
            </a:r>
            <a:endParaRPr lang="pt-BR" dirty="0"/>
          </a:p>
          <a:p>
            <a:pPr marL="385763" indent="-385763">
              <a:buFont typeface="+mj-lt"/>
              <a:buAutoNum type="arabicPeriod"/>
            </a:pPr>
            <a:r>
              <a:rPr lang="pt-BR" dirty="0" smtClean="0"/>
              <a:t>A capacidade de arrecadação</a:t>
            </a:r>
          </a:p>
          <a:p>
            <a:pPr marL="385763" indent="-385763">
              <a:buFont typeface="+mj-lt"/>
              <a:buAutoNum type="arabicPeriod"/>
            </a:pPr>
            <a:r>
              <a:rPr lang="pt-BR" dirty="0" smtClean="0"/>
              <a:t>POPULAÇÃO SUS DEPENDENTE DE ASSISTÊNCIA </a:t>
            </a:r>
          </a:p>
          <a:p>
            <a:pPr marL="385763" indent="-385763">
              <a:buFont typeface="+mj-lt"/>
              <a:buAutoNum type="arabicPeriod"/>
            </a:pPr>
            <a:r>
              <a:rPr lang="pt-BR" dirty="0" smtClean="0"/>
              <a:t>MENOR PER CAPITA</a:t>
            </a:r>
          </a:p>
        </p:txBody>
      </p:sp>
    </p:spTree>
    <p:extLst>
      <p:ext uri="{BB962C8B-B14F-4D97-AF65-F5344CB8AC3E}">
        <p14:creationId xmlns:p14="http://schemas.microsoft.com/office/powerpoint/2010/main" val="3084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Retângulo de cantos arredondados 7"/>
          <p:cNvGrpSpPr/>
          <p:nvPr/>
        </p:nvGrpSpPr>
        <p:grpSpPr>
          <a:xfrm>
            <a:off x="3467757" y="1095761"/>
            <a:ext cx="2292375" cy="715578"/>
            <a:chOff x="0" y="-111736"/>
            <a:chExt cx="2530475" cy="954103"/>
          </a:xfrm>
        </p:grpSpPr>
        <p:sp>
          <p:nvSpPr>
            <p:cNvPr id="213" name="Retângulo Arredondado"/>
            <p:cNvSpPr/>
            <p:nvPr/>
          </p:nvSpPr>
          <p:spPr>
            <a:xfrm>
              <a:off x="0" y="0"/>
              <a:ext cx="2530475" cy="730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214" name="CONCLUSÕES"/>
            <p:cNvSpPr txBox="1"/>
            <p:nvPr/>
          </p:nvSpPr>
          <p:spPr>
            <a:xfrm>
              <a:off x="35667" y="-111736"/>
              <a:ext cx="2459142" cy="954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sz="2100" dirty="0"/>
                <a:t>CONCLUSÕES</a:t>
              </a:r>
            </a:p>
          </p:txBody>
        </p:sp>
      </p:grpSp>
      <p:sp>
        <p:nvSpPr>
          <p:cNvPr id="216" name="CaixaDeTexto 1"/>
          <p:cNvSpPr txBox="1"/>
          <p:nvPr/>
        </p:nvSpPr>
        <p:spPr>
          <a:xfrm>
            <a:off x="6097757" y="6016777"/>
            <a:ext cx="11480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/>
            </a:lvl1pPr>
          </a:lstStyle>
          <a:p>
            <a:r>
              <a:rPr sz="1200" dirty="0" err="1"/>
              <a:t>fonte:CONASS</a:t>
            </a:r>
            <a:endParaRPr sz="1200" dirty="0"/>
          </a:p>
        </p:txBody>
      </p:sp>
      <p:sp>
        <p:nvSpPr>
          <p:cNvPr id="218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11481" y="2458487"/>
            <a:ext cx="8029136" cy="330443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O imenso desafio do aperfeiçoamento da gestão em saúde tem sido uma preocupação recorrente em todas as partes do mundo, pois a sociedade moderna é cada vez mais exigente com respeito a satisfação de suas necessidades.  </a:t>
            </a:r>
          </a:p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Fortalecer a Gestão Tripartite </a:t>
            </a:r>
          </a:p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Estruturar o SUS com base nas Regiões de Saúde  </a:t>
            </a:r>
          </a:p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Defesa intransigente dos DIREITOS SOCIAIS  e do SUS</a:t>
            </a:r>
          </a:p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O atual momento exige um novo contrato entre a sociedade e o Estado para superação do momento de crise política, econômica e fiscal </a:t>
            </a:r>
          </a:p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Fortalecer o Pacto </a:t>
            </a:r>
            <a:r>
              <a:rPr lang="pt-BR" dirty="0" smtClean="0"/>
              <a:t>Federativo</a:t>
            </a:r>
          </a:p>
          <a:p>
            <a:pPr marL="342900" indent="-342900">
              <a:buFontTx/>
              <a:buAutoNum type="arabicPeriod"/>
              <a:defRPr sz="2200"/>
            </a:pPr>
            <a:r>
              <a:rPr lang="pt-BR" dirty="0" smtClean="0"/>
              <a:t>Fortalecer o Controle Social</a:t>
            </a:r>
            <a:endParaRPr lang="pt-BR" dirty="0"/>
          </a:p>
        </p:txBody>
      </p:sp>
      <p:sp>
        <p:nvSpPr>
          <p:cNvPr id="219" name="Retângulo 2"/>
          <p:cNvSpPr txBox="1"/>
          <p:nvPr/>
        </p:nvSpPr>
        <p:spPr>
          <a:xfrm>
            <a:off x="7690665" y="5123675"/>
            <a:ext cx="26160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r"/>
          </a:lstStyle>
          <a:p>
            <a:r>
              <a:rPr sz="135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154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spaço Reservado para Texto 3"/>
          <p:cNvSpPr txBox="1"/>
          <p:nvPr/>
        </p:nvSpPr>
        <p:spPr>
          <a:xfrm>
            <a:off x="1723082" y="1095940"/>
            <a:ext cx="6010276" cy="192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defTabSz="274320">
              <a:lnSpc>
                <a:spcPct val="72000"/>
              </a:lnSpc>
              <a:spcBef>
                <a:spcPts val="300"/>
              </a:spcBef>
              <a:defRPr sz="4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"/>
              <a:t>  </a:t>
            </a:r>
            <a:r>
              <a:rPr sz="390"/>
              <a:t>A saúde no Brasil e no mundo, Revista Hospitalar, abr.2016</a:t>
            </a:r>
            <a:endParaRPr sz="450"/>
          </a:p>
        </p:txBody>
      </p:sp>
      <p:sp>
        <p:nvSpPr>
          <p:cNvPr id="150" name="Espaço Reservado para Conteúdo 2"/>
          <p:cNvSpPr txBox="1"/>
          <p:nvPr/>
        </p:nvSpPr>
        <p:spPr>
          <a:xfrm>
            <a:off x="700105" y="2197676"/>
            <a:ext cx="7272812" cy="4154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>
              <a:lnSpc>
                <a:spcPct val="72000"/>
              </a:lnSpc>
              <a:spcBef>
                <a:spcPts val="750"/>
              </a:spcBef>
              <a:defRPr sz="1900"/>
            </a:pPr>
            <a:r>
              <a:rPr sz="1425" dirty="0"/>
              <a:t>4. </a:t>
            </a:r>
            <a:r>
              <a:rPr sz="1425" dirty="0" err="1"/>
              <a:t>Comparações</a:t>
            </a:r>
            <a:r>
              <a:rPr sz="1425" dirty="0"/>
              <a:t> da </a:t>
            </a:r>
            <a:r>
              <a:rPr sz="1425" dirty="0" err="1"/>
              <a:t>situação</a:t>
            </a:r>
            <a:r>
              <a:rPr sz="1425" dirty="0"/>
              <a:t> do </a:t>
            </a:r>
            <a:r>
              <a:rPr sz="1425" dirty="0" err="1"/>
              <a:t>Brasil</a:t>
            </a:r>
            <a:r>
              <a:rPr sz="1425" dirty="0"/>
              <a:t> com as </a:t>
            </a:r>
            <a:r>
              <a:rPr sz="1425" dirty="0" err="1"/>
              <a:t>outras</a:t>
            </a:r>
            <a:r>
              <a:rPr sz="1425" dirty="0"/>
              <a:t> </a:t>
            </a:r>
            <a:r>
              <a:rPr sz="1425" dirty="0" err="1"/>
              <a:t>economias</a:t>
            </a:r>
            <a:r>
              <a:rPr sz="1425" dirty="0"/>
              <a:t> </a:t>
            </a:r>
            <a:r>
              <a:rPr sz="1425" dirty="0" err="1"/>
              <a:t>mundiais</a:t>
            </a:r>
            <a:r>
              <a:rPr sz="1425" dirty="0"/>
              <a:t>.</a:t>
            </a:r>
          </a:p>
          <a:p>
            <a:pPr>
              <a:lnSpc>
                <a:spcPct val="72000"/>
              </a:lnSpc>
              <a:spcBef>
                <a:spcPts val="750"/>
              </a:spcBef>
              <a:defRPr sz="1900"/>
            </a:pPr>
            <a:r>
              <a:rPr sz="1425" dirty="0"/>
              <a:t>       </a:t>
            </a:r>
            <a:r>
              <a:rPr sz="1425" u="sng" dirty="0"/>
              <a:t>O que </a:t>
            </a:r>
            <a:r>
              <a:rPr sz="1425" u="sng" dirty="0" err="1"/>
              <a:t>preocupa</a:t>
            </a:r>
            <a:endParaRPr sz="1425" u="sng" dirty="0"/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No </a:t>
            </a:r>
            <a:r>
              <a:rPr sz="1200" dirty="0" err="1"/>
              <a:t>Brasil</a:t>
            </a:r>
            <a:r>
              <a:rPr sz="1200" dirty="0"/>
              <a:t> a </a:t>
            </a:r>
            <a:r>
              <a:rPr sz="1200" dirty="0" err="1"/>
              <a:t>crise</a:t>
            </a:r>
            <a:r>
              <a:rPr sz="1200" dirty="0"/>
              <a:t> tem </a:t>
            </a:r>
            <a:r>
              <a:rPr sz="1200" dirty="0" err="1"/>
              <a:t>impactado</a:t>
            </a:r>
            <a:r>
              <a:rPr sz="1200" dirty="0"/>
              <a:t> </a:t>
            </a:r>
            <a:r>
              <a:rPr sz="1200" dirty="0" err="1"/>
              <a:t>tanto</a:t>
            </a:r>
            <a:r>
              <a:rPr sz="1200" dirty="0"/>
              <a:t> </a:t>
            </a:r>
            <a:r>
              <a:rPr sz="1200" dirty="0" err="1"/>
              <a:t>os</a:t>
            </a:r>
            <a:r>
              <a:rPr sz="1200" dirty="0"/>
              <a:t> </a:t>
            </a:r>
            <a:r>
              <a:rPr sz="1200" dirty="0" err="1"/>
              <a:t>gastos</a:t>
            </a:r>
            <a:r>
              <a:rPr sz="1200" dirty="0"/>
              <a:t> </a:t>
            </a:r>
            <a:r>
              <a:rPr sz="1200" dirty="0" err="1"/>
              <a:t>públicos</a:t>
            </a:r>
            <a:r>
              <a:rPr sz="1200" dirty="0"/>
              <a:t> e </a:t>
            </a:r>
            <a:r>
              <a:rPr sz="1200" dirty="0" err="1"/>
              <a:t>os</a:t>
            </a:r>
            <a:r>
              <a:rPr sz="1200" dirty="0"/>
              <a:t> </a:t>
            </a:r>
            <a:r>
              <a:rPr sz="1200" dirty="0" err="1"/>
              <a:t>planos</a:t>
            </a:r>
            <a:r>
              <a:rPr sz="1200" dirty="0"/>
              <a:t> de </a:t>
            </a:r>
            <a:r>
              <a:rPr sz="1200" dirty="0" err="1"/>
              <a:t>saúde</a:t>
            </a:r>
            <a:r>
              <a:rPr sz="1200" dirty="0"/>
              <a:t>. Segundo </a:t>
            </a:r>
            <a:r>
              <a:rPr sz="1200" dirty="0" err="1"/>
              <a:t>cálculos</a:t>
            </a:r>
            <a:r>
              <a:rPr sz="1200" dirty="0"/>
              <a:t> </a:t>
            </a:r>
            <a:r>
              <a:rPr sz="1200" dirty="0" err="1"/>
              <a:t>realizados</a:t>
            </a:r>
            <a:r>
              <a:rPr sz="1200" dirty="0"/>
              <a:t> </a:t>
            </a:r>
            <a:r>
              <a:rPr sz="1200" dirty="0" err="1"/>
              <a:t>pelo</a:t>
            </a:r>
            <a:r>
              <a:rPr sz="1200" dirty="0"/>
              <a:t> André </a:t>
            </a:r>
            <a:r>
              <a:rPr sz="1200" dirty="0" err="1"/>
              <a:t>Médici</a:t>
            </a:r>
            <a:r>
              <a:rPr sz="1200" dirty="0"/>
              <a:t> </a:t>
            </a:r>
            <a:r>
              <a:rPr sz="1200" dirty="0" err="1"/>
              <a:t>os</a:t>
            </a:r>
            <a:r>
              <a:rPr sz="1200" dirty="0"/>
              <a:t> </a:t>
            </a:r>
            <a:r>
              <a:rPr sz="1200" dirty="0" err="1"/>
              <a:t>gastos</a:t>
            </a:r>
            <a:r>
              <a:rPr sz="1200" dirty="0"/>
              <a:t> </a:t>
            </a:r>
            <a:r>
              <a:rPr sz="1200" dirty="0" err="1"/>
              <a:t>federais</a:t>
            </a:r>
            <a:r>
              <a:rPr sz="1200" dirty="0"/>
              <a:t> </a:t>
            </a:r>
            <a:r>
              <a:rPr sz="1200" dirty="0" err="1"/>
              <a:t>em</a:t>
            </a:r>
            <a:r>
              <a:rPr sz="1200" dirty="0"/>
              <a:t> </a:t>
            </a:r>
            <a:r>
              <a:rPr sz="1200" dirty="0" err="1"/>
              <a:t>saúde</a:t>
            </a:r>
            <a:r>
              <a:rPr sz="1200" dirty="0"/>
              <a:t> se </a:t>
            </a:r>
            <a:r>
              <a:rPr sz="1200" dirty="0" err="1"/>
              <a:t>reduzem</a:t>
            </a:r>
            <a:r>
              <a:rPr sz="1200" dirty="0"/>
              <a:t> </a:t>
            </a:r>
            <a:r>
              <a:rPr sz="1200" dirty="0" err="1"/>
              <a:t>em</a:t>
            </a:r>
            <a:r>
              <a:rPr sz="1200" dirty="0"/>
              <a:t> 9% entre </a:t>
            </a:r>
            <a:r>
              <a:rPr sz="1200" dirty="0" err="1"/>
              <a:t>os</a:t>
            </a:r>
            <a:r>
              <a:rPr sz="1200" dirty="0"/>
              <a:t> </a:t>
            </a:r>
            <a:r>
              <a:rPr sz="1200" dirty="0" err="1"/>
              <a:t>anos</a:t>
            </a:r>
            <a:r>
              <a:rPr sz="1200" dirty="0"/>
              <a:t> de 2014 e 2015. 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 err="1"/>
              <a:t>Países</a:t>
            </a:r>
            <a:r>
              <a:rPr sz="1200" dirty="0"/>
              <a:t> </a:t>
            </a:r>
            <a:r>
              <a:rPr sz="1200" dirty="0" err="1"/>
              <a:t>como</a:t>
            </a:r>
            <a:r>
              <a:rPr sz="1200" dirty="0"/>
              <a:t> </a:t>
            </a:r>
            <a:r>
              <a:rPr sz="1200" dirty="0" err="1"/>
              <a:t>Brasil</a:t>
            </a:r>
            <a:r>
              <a:rPr sz="1200" dirty="0"/>
              <a:t> e Venezuela, </a:t>
            </a:r>
            <a:r>
              <a:rPr sz="1200" dirty="0" err="1"/>
              <a:t>na</a:t>
            </a:r>
            <a:r>
              <a:rPr sz="1200" dirty="0"/>
              <a:t> </a:t>
            </a:r>
            <a:r>
              <a:rPr sz="1200" dirty="0" err="1"/>
              <a:t>América</a:t>
            </a:r>
            <a:r>
              <a:rPr sz="1200" dirty="0"/>
              <a:t> Latina e </a:t>
            </a:r>
            <a:r>
              <a:rPr sz="1200" dirty="0" err="1"/>
              <a:t>Rússia</a:t>
            </a:r>
            <a:r>
              <a:rPr sz="1200" dirty="0"/>
              <a:t>, </a:t>
            </a:r>
            <a:r>
              <a:rPr sz="1200" dirty="0" err="1"/>
              <a:t>na</a:t>
            </a:r>
            <a:r>
              <a:rPr sz="1200" dirty="0"/>
              <a:t> Europa, tem </a:t>
            </a:r>
            <a:r>
              <a:rPr sz="1200" dirty="0" err="1"/>
              <a:t>apresentado</a:t>
            </a:r>
            <a:r>
              <a:rPr sz="1200" dirty="0"/>
              <a:t> grave </a:t>
            </a:r>
            <a:r>
              <a:rPr sz="1200" dirty="0" err="1"/>
              <a:t>deterioração</a:t>
            </a:r>
            <a:r>
              <a:rPr sz="1200" dirty="0"/>
              <a:t> </a:t>
            </a:r>
            <a:r>
              <a:rPr sz="1200" dirty="0" err="1"/>
              <a:t>nas</a:t>
            </a:r>
            <a:r>
              <a:rPr sz="1200" dirty="0"/>
              <a:t> </a:t>
            </a:r>
            <a:r>
              <a:rPr sz="1200" dirty="0" err="1"/>
              <a:t>condições</a:t>
            </a:r>
            <a:r>
              <a:rPr sz="1200" dirty="0"/>
              <a:t> de </a:t>
            </a:r>
            <a:r>
              <a:rPr sz="1200" dirty="0" err="1"/>
              <a:t>saúde</a:t>
            </a:r>
            <a:r>
              <a:rPr sz="1200" dirty="0"/>
              <a:t>. 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A </a:t>
            </a:r>
            <a:r>
              <a:rPr sz="1200" dirty="0" err="1"/>
              <a:t>crise</a:t>
            </a:r>
            <a:r>
              <a:rPr sz="1200" dirty="0"/>
              <a:t> </a:t>
            </a:r>
            <a:r>
              <a:rPr sz="1200" dirty="0" err="1"/>
              <a:t>também</a:t>
            </a:r>
            <a:r>
              <a:rPr sz="1200" dirty="0"/>
              <a:t> tem </a:t>
            </a:r>
            <a:r>
              <a:rPr sz="1200" dirty="0" err="1"/>
              <a:t>impactado</a:t>
            </a:r>
            <a:r>
              <a:rPr sz="1200" dirty="0"/>
              <a:t> no </a:t>
            </a:r>
            <a:r>
              <a:rPr sz="1200" dirty="0" err="1"/>
              <a:t>setor</a:t>
            </a:r>
            <a:r>
              <a:rPr sz="1200" dirty="0"/>
              <a:t> de </a:t>
            </a:r>
            <a:r>
              <a:rPr sz="1200" dirty="0" err="1"/>
              <a:t>saúde</a:t>
            </a:r>
            <a:r>
              <a:rPr sz="1200" dirty="0"/>
              <a:t> </a:t>
            </a:r>
            <a:r>
              <a:rPr sz="1200" dirty="0" err="1"/>
              <a:t>suplementar</a:t>
            </a:r>
            <a:r>
              <a:rPr sz="1200" dirty="0"/>
              <a:t> (-1,2mi de </a:t>
            </a:r>
            <a:r>
              <a:rPr sz="1200" dirty="0" err="1"/>
              <a:t>vidas</a:t>
            </a:r>
            <a:r>
              <a:rPr sz="1200" dirty="0"/>
              <a:t>)</a:t>
            </a:r>
          </a:p>
          <a:p>
            <a:pPr>
              <a:lnSpc>
                <a:spcPct val="72000"/>
              </a:lnSpc>
              <a:spcBef>
                <a:spcPts val="750"/>
              </a:spcBef>
              <a:defRPr sz="1900"/>
            </a:pPr>
            <a:endParaRPr sz="1425" dirty="0"/>
          </a:p>
          <a:p>
            <a:pPr>
              <a:lnSpc>
                <a:spcPct val="72000"/>
              </a:lnSpc>
              <a:spcBef>
                <a:spcPts val="750"/>
              </a:spcBef>
              <a:defRPr sz="1900"/>
            </a:pPr>
            <a:r>
              <a:rPr sz="1425" dirty="0"/>
              <a:t>5. </a:t>
            </a:r>
            <a:r>
              <a:rPr sz="1425" dirty="0" err="1"/>
              <a:t>Algumas</a:t>
            </a:r>
            <a:r>
              <a:rPr sz="1425" dirty="0"/>
              <a:t> </a:t>
            </a:r>
            <a:r>
              <a:rPr sz="1425" dirty="0" err="1"/>
              <a:t>observações</a:t>
            </a:r>
            <a:r>
              <a:rPr sz="1425" dirty="0"/>
              <a:t> </a:t>
            </a:r>
            <a:r>
              <a:rPr sz="1425" dirty="0" err="1"/>
              <a:t>sobre</a:t>
            </a:r>
            <a:r>
              <a:rPr sz="1425" dirty="0"/>
              <a:t> </a:t>
            </a:r>
            <a:r>
              <a:rPr sz="1425" dirty="0" err="1"/>
              <a:t>os</a:t>
            </a:r>
            <a:r>
              <a:rPr sz="1425" dirty="0"/>
              <a:t> </a:t>
            </a:r>
            <a:r>
              <a:rPr sz="1425" dirty="0" err="1"/>
              <a:t>reflexos</a:t>
            </a:r>
            <a:r>
              <a:rPr sz="1425" dirty="0"/>
              <a:t> da </a:t>
            </a:r>
            <a:r>
              <a:rPr sz="1425" dirty="0" err="1"/>
              <a:t>economia</a:t>
            </a:r>
            <a:r>
              <a:rPr sz="1425" dirty="0"/>
              <a:t> </a:t>
            </a:r>
            <a:r>
              <a:rPr sz="1425" dirty="0" err="1"/>
              <a:t>na</a:t>
            </a:r>
            <a:r>
              <a:rPr sz="1425" dirty="0"/>
              <a:t> </a:t>
            </a:r>
            <a:r>
              <a:rPr sz="1425" dirty="0" err="1"/>
              <a:t>saúde</a:t>
            </a:r>
            <a:r>
              <a:rPr sz="1425" dirty="0"/>
              <a:t> 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A </a:t>
            </a:r>
            <a:r>
              <a:rPr sz="1200" dirty="0" err="1"/>
              <a:t>gestão</a:t>
            </a:r>
            <a:r>
              <a:rPr sz="1200" dirty="0"/>
              <a:t> da </a:t>
            </a:r>
            <a:r>
              <a:rPr sz="1200" dirty="0" err="1"/>
              <a:t>economia</a:t>
            </a:r>
            <a:r>
              <a:rPr sz="1200" dirty="0"/>
              <a:t> tem forte </a:t>
            </a:r>
            <a:r>
              <a:rPr sz="1200" dirty="0" err="1"/>
              <a:t>reflexo</a:t>
            </a:r>
            <a:r>
              <a:rPr sz="1200" dirty="0"/>
              <a:t> </a:t>
            </a:r>
            <a:r>
              <a:rPr sz="1200" dirty="0" err="1"/>
              <a:t>em</a:t>
            </a:r>
            <a:r>
              <a:rPr sz="1200" dirty="0"/>
              <a:t> </a:t>
            </a:r>
            <a:r>
              <a:rPr sz="1200" dirty="0" err="1"/>
              <a:t>todos</a:t>
            </a:r>
            <a:r>
              <a:rPr sz="1200" dirty="0"/>
              <a:t> </a:t>
            </a:r>
            <a:r>
              <a:rPr sz="1200" dirty="0" err="1"/>
              <a:t>os</a:t>
            </a:r>
            <a:r>
              <a:rPr sz="1200" dirty="0"/>
              <a:t> </a:t>
            </a:r>
            <a:r>
              <a:rPr sz="1200" dirty="0" err="1"/>
              <a:t>setores</a:t>
            </a:r>
            <a:r>
              <a:rPr sz="1200" dirty="0"/>
              <a:t> de um </a:t>
            </a:r>
            <a:r>
              <a:rPr sz="1200" dirty="0" err="1"/>
              <a:t>país</a:t>
            </a:r>
            <a:r>
              <a:rPr sz="1200" dirty="0"/>
              <a:t>, e </a:t>
            </a:r>
            <a:r>
              <a:rPr sz="1200" dirty="0" err="1"/>
              <a:t>na</a:t>
            </a:r>
            <a:r>
              <a:rPr sz="1200" dirty="0"/>
              <a:t> </a:t>
            </a:r>
            <a:r>
              <a:rPr sz="1200" dirty="0" err="1"/>
              <a:t>saúde</a:t>
            </a:r>
            <a:r>
              <a:rPr sz="1200" dirty="0"/>
              <a:t> </a:t>
            </a:r>
            <a:r>
              <a:rPr sz="1200" dirty="0" err="1"/>
              <a:t>não</a:t>
            </a:r>
            <a:r>
              <a:rPr sz="1200" dirty="0"/>
              <a:t> é </a:t>
            </a:r>
            <a:r>
              <a:rPr sz="1200" dirty="0" err="1"/>
              <a:t>diferente</a:t>
            </a:r>
            <a:r>
              <a:rPr sz="1200" dirty="0"/>
              <a:t>. 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A </a:t>
            </a:r>
            <a:r>
              <a:rPr sz="1200" dirty="0" err="1"/>
              <a:t>curto</a:t>
            </a:r>
            <a:r>
              <a:rPr sz="1200" dirty="0"/>
              <a:t> </a:t>
            </a:r>
            <a:r>
              <a:rPr sz="1200" dirty="0" err="1"/>
              <a:t>prazo</a:t>
            </a:r>
            <a:r>
              <a:rPr sz="1200" dirty="0"/>
              <a:t> as crises </a:t>
            </a:r>
            <a:r>
              <a:rPr sz="1200" dirty="0" err="1"/>
              <a:t>aumentam</a:t>
            </a:r>
            <a:r>
              <a:rPr sz="1200" dirty="0"/>
              <a:t> o </a:t>
            </a:r>
            <a:r>
              <a:rPr sz="1200" dirty="0" err="1"/>
              <a:t>desemprego</a:t>
            </a:r>
            <a:r>
              <a:rPr sz="1200" dirty="0"/>
              <a:t>, </a:t>
            </a:r>
            <a:r>
              <a:rPr sz="1200" dirty="0" err="1"/>
              <a:t>concentra</a:t>
            </a:r>
            <a:r>
              <a:rPr sz="1200" dirty="0"/>
              <a:t> a </a:t>
            </a:r>
            <a:r>
              <a:rPr sz="1200" dirty="0" err="1"/>
              <a:t>renda</a:t>
            </a:r>
            <a:r>
              <a:rPr sz="1200" dirty="0"/>
              <a:t> e </a:t>
            </a:r>
            <a:r>
              <a:rPr sz="1200" dirty="0" err="1"/>
              <a:t>empobrece</a:t>
            </a:r>
            <a:r>
              <a:rPr sz="1200" dirty="0"/>
              <a:t> as </a:t>
            </a:r>
            <a:r>
              <a:rPr sz="1200" dirty="0" err="1"/>
              <a:t>famílias</a:t>
            </a:r>
            <a:r>
              <a:rPr sz="1200" dirty="0"/>
              <a:t> </a:t>
            </a:r>
          </a:p>
          <a:p>
            <a:pPr>
              <a:lnSpc>
                <a:spcPct val="72000"/>
              </a:lnSpc>
              <a:spcBef>
                <a:spcPts val="750"/>
              </a:spcBef>
              <a:defRPr sz="1900"/>
            </a:pPr>
            <a:endParaRPr sz="1425" dirty="0"/>
          </a:p>
          <a:p>
            <a:pPr>
              <a:lnSpc>
                <a:spcPct val="72000"/>
              </a:lnSpc>
              <a:spcBef>
                <a:spcPts val="750"/>
              </a:spcBef>
              <a:defRPr sz="1900"/>
            </a:pPr>
            <a:r>
              <a:rPr sz="1425" dirty="0"/>
              <a:t>6. </a:t>
            </a:r>
            <a:r>
              <a:rPr sz="1425" dirty="0" err="1"/>
              <a:t>Caminhos</a:t>
            </a:r>
            <a:r>
              <a:rPr sz="1425" dirty="0"/>
              <a:t> para que a </a:t>
            </a:r>
            <a:r>
              <a:rPr sz="1425" dirty="0" err="1"/>
              <a:t>saúde</a:t>
            </a:r>
            <a:r>
              <a:rPr sz="1425" dirty="0"/>
              <a:t> </a:t>
            </a:r>
            <a:r>
              <a:rPr sz="1425" dirty="0" err="1"/>
              <a:t>retome</a:t>
            </a:r>
            <a:r>
              <a:rPr sz="1425" dirty="0"/>
              <a:t> a </a:t>
            </a:r>
            <a:r>
              <a:rPr sz="1425" dirty="0" err="1"/>
              <a:t>rota</a:t>
            </a:r>
            <a:r>
              <a:rPr sz="1425" dirty="0"/>
              <a:t> de </a:t>
            </a:r>
            <a:r>
              <a:rPr sz="1425" dirty="0" err="1"/>
              <a:t>fortalecimento</a:t>
            </a:r>
            <a:r>
              <a:rPr sz="1425" dirty="0"/>
              <a:t>. 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No </a:t>
            </a:r>
            <a:r>
              <a:rPr sz="1200" dirty="0" err="1"/>
              <a:t>âmbito</a:t>
            </a:r>
            <a:r>
              <a:rPr sz="1200" dirty="0"/>
              <a:t> do DIREITO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No </a:t>
            </a:r>
            <a:r>
              <a:rPr sz="1200" dirty="0" err="1"/>
              <a:t>âmbito</a:t>
            </a:r>
            <a:r>
              <a:rPr sz="1200" dirty="0"/>
              <a:t> do FINANCIAMENTO (+RECURSO E +EFICIENCIA)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No </a:t>
            </a:r>
            <a:r>
              <a:rPr sz="1200" dirty="0" err="1"/>
              <a:t>âmbito</a:t>
            </a:r>
            <a:r>
              <a:rPr sz="1200" dirty="0"/>
              <a:t> da GESTÃO -  </a:t>
            </a:r>
            <a:r>
              <a:rPr sz="1200" dirty="0" err="1"/>
              <a:t>remuneração</a:t>
            </a:r>
            <a:r>
              <a:rPr sz="1200" dirty="0"/>
              <a:t> </a:t>
            </a:r>
            <a:r>
              <a:rPr sz="1200" dirty="0" err="1"/>
              <a:t>por</a:t>
            </a:r>
            <a:r>
              <a:rPr sz="1200" dirty="0"/>
              <a:t> </a:t>
            </a:r>
            <a:r>
              <a:rPr sz="1200" dirty="0" err="1"/>
              <a:t>resultado</a:t>
            </a:r>
            <a:r>
              <a:rPr sz="1200" dirty="0"/>
              <a:t> (</a:t>
            </a:r>
            <a:r>
              <a:rPr sz="1200" dirty="0" err="1"/>
              <a:t>estabelecimentos</a:t>
            </a:r>
            <a:r>
              <a:rPr sz="1200" dirty="0"/>
              <a:t> e RH)</a:t>
            </a:r>
          </a:p>
          <a:p>
            <a:pPr marL="514350" lvl="1" indent="-171450">
              <a:lnSpc>
                <a:spcPct val="72000"/>
              </a:lnSpc>
              <a:spcBef>
                <a:spcPts val="375"/>
              </a:spcBef>
              <a:buSzPct val="100000"/>
              <a:buFont typeface="Arial"/>
              <a:buChar char="•"/>
              <a:defRPr sz="1600"/>
            </a:pPr>
            <a:r>
              <a:rPr sz="1200" dirty="0"/>
              <a:t>No </a:t>
            </a:r>
            <a:r>
              <a:rPr sz="1200" dirty="0" err="1"/>
              <a:t>âmbito</a:t>
            </a:r>
            <a:r>
              <a:rPr sz="1200" dirty="0"/>
              <a:t> da </a:t>
            </a:r>
            <a:r>
              <a:rPr sz="1200" dirty="0" err="1"/>
              <a:t>coordenação</a:t>
            </a:r>
            <a:r>
              <a:rPr sz="1200" dirty="0"/>
              <a:t> do SUS com o </a:t>
            </a:r>
            <a:r>
              <a:rPr sz="1200" dirty="0" err="1"/>
              <a:t>setor</a:t>
            </a:r>
            <a:r>
              <a:rPr sz="1200" dirty="0"/>
              <a:t> </a:t>
            </a:r>
            <a:r>
              <a:rPr sz="1200" dirty="0" err="1"/>
              <a:t>privado</a:t>
            </a:r>
            <a:r>
              <a:rPr sz="1200" dirty="0"/>
              <a:t> (</a:t>
            </a:r>
            <a:r>
              <a:rPr sz="1200" dirty="0" err="1"/>
              <a:t>mais</a:t>
            </a:r>
            <a:r>
              <a:rPr sz="1200" dirty="0"/>
              <a:t> </a:t>
            </a:r>
            <a:r>
              <a:rPr sz="1200" dirty="0" err="1"/>
              <a:t>coordenação</a:t>
            </a:r>
            <a:r>
              <a:rPr sz="1200" dirty="0"/>
              <a:t>)</a:t>
            </a:r>
          </a:p>
        </p:txBody>
      </p:sp>
      <p:grpSp>
        <p:nvGrpSpPr>
          <p:cNvPr id="153" name="Retângulo de cantos arredondados 9"/>
          <p:cNvGrpSpPr/>
          <p:nvPr/>
        </p:nvGrpSpPr>
        <p:grpSpPr>
          <a:xfrm>
            <a:off x="1478860" y="744385"/>
            <a:ext cx="6186281" cy="1159571"/>
            <a:chOff x="0" y="0"/>
            <a:chExt cx="8248372" cy="1546093"/>
          </a:xfrm>
        </p:grpSpPr>
        <p:sp>
          <p:nvSpPr>
            <p:cNvPr id="151" name="Retângulo Arredondado"/>
            <p:cNvSpPr/>
            <p:nvPr/>
          </p:nvSpPr>
          <p:spPr>
            <a:xfrm>
              <a:off x="0" y="342703"/>
              <a:ext cx="8248373" cy="860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52" name="A Saúde no Brasil e no Mundo"/>
            <p:cNvSpPr txBox="1"/>
            <p:nvPr/>
          </p:nvSpPr>
          <p:spPr>
            <a:xfrm>
              <a:off x="42015" y="-1"/>
              <a:ext cx="8164343" cy="1546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3300" dirty="0"/>
                <a:t>Panorama Atual</a:t>
              </a:r>
              <a:endParaRPr sz="3300" dirty="0"/>
            </a:p>
          </p:txBody>
        </p:sp>
      </p:grpSp>
      <p:sp>
        <p:nvSpPr>
          <p:cNvPr id="154" name="CaixaDeTexto 10"/>
          <p:cNvSpPr txBox="1"/>
          <p:nvPr/>
        </p:nvSpPr>
        <p:spPr>
          <a:xfrm>
            <a:off x="5189994" y="6224809"/>
            <a:ext cx="324960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 dirty="0"/>
              <a:t>Fonte: André </a:t>
            </a:r>
            <a:r>
              <a:rPr sz="1050" dirty="0" err="1"/>
              <a:t>Médici</a:t>
            </a:r>
            <a:r>
              <a:rPr sz="1050" dirty="0"/>
              <a:t>, </a:t>
            </a:r>
            <a:r>
              <a:rPr sz="1050" dirty="0" err="1"/>
              <a:t>Revista</a:t>
            </a:r>
            <a:r>
              <a:rPr sz="1050" dirty="0"/>
              <a:t> </a:t>
            </a:r>
            <a:r>
              <a:rPr sz="1050" dirty="0" err="1"/>
              <a:t>Hospitalar</a:t>
            </a:r>
            <a:r>
              <a:rPr sz="1050" dirty="0"/>
              <a:t>, abr.2016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Espaço Reservado para Texto 3"/>
          <p:cNvSpPr txBox="1"/>
          <p:nvPr/>
        </p:nvSpPr>
        <p:spPr>
          <a:xfrm>
            <a:off x="1723082" y="1095940"/>
            <a:ext cx="6010276" cy="192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defTabSz="274320">
              <a:lnSpc>
                <a:spcPct val="72000"/>
              </a:lnSpc>
              <a:spcBef>
                <a:spcPts val="300"/>
              </a:spcBef>
              <a:defRPr sz="4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60"/>
              <a:t>  </a:t>
            </a:r>
            <a:r>
              <a:rPr sz="390"/>
              <a:t>A saúde no Brasil e no mundo, Revista Hospitalar, abr.2016</a:t>
            </a:r>
            <a:endParaRPr sz="450"/>
          </a:p>
        </p:txBody>
      </p:sp>
      <p:sp>
        <p:nvSpPr>
          <p:cNvPr id="150" name="Espaço Reservado para Conteúdo 2"/>
          <p:cNvSpPr txBox="1"/>
          <p:nvPr/>
        </p:nvSpPr>
        <p:spPr>
          <a:xfrm>
            <a:off x="94103" y="2283000"/>
            <a:ext cx="8955794" cy="612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sz="1900" dirty="0"/>
              <a:t>Arrasta a rede de saúde, inclusive a rede privada para o caos que tratará de buscar formas alternativas para financiar seus custos fixos</a:t>
            </a:r>
            <a:r>
              <a:rPr lang="pt-BR" sz="1900" dirty="0" smtClean="0"/>
              <a:t>;</a:t>
            </a:r>
            <a:endParaRPr lang="pt-BR" sz="1900" dirty="0"/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sz="1900" dirty="0"/>
              <a:t>No que se refere a saúde suplementar, os problemas já vem se acumulando a algum tempo. Entre </a:t>
            </a:r>
            <a:r>
              <a:rPr lang="pt-BR" sz="1900" i="1" u="sng" dirty="0"/>
              <a:t>dezembro de 2014 e dezembro de 2016</a:t>
            </a:r>
            <a:r>
              <a:rPr lang="pt-BR" sz="1900" dirty="0"/>
              <a:t>, o número de beneficiários de planos médicos de saúde suplementar caiu de 50,7 para 47,9 milhões, ou seja, uma </a:t>
            </a:r>
            <a:r>
              <a:rPr lang="pt-BR" sz="1900" i="1" u="sng" dirty="0"/>
              <a:t>redução de quase 3 milhões</a:t>
            </a:r>
            <a:r>
              <a:rPr lang="pt-BR" sz="1900" dirty="0"/>
              <a:t>. 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sz="1900" dirty="0"/>
              <a:t>Por outro lado, falta uma regulação que oriente o setor a incorporar mais promoção, prevenção, atenção básica e integração  com o setor público.</a:t>
            </a:r>
          </a:p>
          <a:p>
            <a:pPr marL="257175" indent="-257175">
              <a:lnSpc>
                <a:spcPct val="72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900"/>
            </a:pPr>
            <a:r>
              <a:rPr lang="pt-BR" sz="1900" dirty="0"/>
              <a:t>No que se refere ao </a:t>
            </a:r>
            <a:r>
              <a:rPr lang="pt-BR" sz="1900" i="1" u="sng" dirty="0"/>
              <a:t>setor público</a:t>
            </a:r>
            <a:r>
              <a:rPr lang="pt-BR" sz="1900" dirty="0"/>
              <a:t>, existe os problemas associados com:</a:t>
            </a:r>
          </a:p>
          <a:p>
            <a:pPr lvl="2" indent="0">
              <a:lnSpc>
                <a:spcPct val="72000"/>
              </a:lnSpc>
              <a:spcBef>
                <a:spcPts val="750"/>
              </a:spcBef>
              <a:defRPr sz="1900"/>
            </a:pPr>
            <a:r>
              <a:rPr lang="pt-BR" dirty="0"/>
              <a:t>         </a:t>
            </a:r>
            <a:r>
              <a:rPr lang="pt-BR" sz="1500" dirty="0"/>
              <a:t>- a falta crônica de planejamento de gestão</a:t>
            </a:r>
          </a:p>
          <a:p>
            <a:pPr lvl="2" indent="0">
              <a:lnSpc>
                <a:spcPct val="72000"/>
              </a:lnSpc>
              <a:spcBef>
                <a:spcPts val="750"/>
              </a:spcBef>
              <a:defRPr sz="1900"/>
            </a:pPr>
            <a:r>
              <a:rPr lang="pt-BR" sz="1500" dirty="0"/>
              <a:t>         - crescimento do setor baseado mais no clientelismo político do que nas necessidade da população</a:t>
            </a:r>
          </a:p>
          <a:p>
            <a:pPr lvl="2" indent="0">
              <a:lnSpc>
                <a:spcPct val="72000"/>
              </a:lnSpc>
              <a:spcBef>
                <a:spcPts val="750"/>
              </a:spcBef>
              <a:defRPr sz="1900"/>
            </a:pPr>
            <a:r>
              <a:rPr lang="pt-BR" sz="1500" dirty="0"/>
              <a:t>         - a iniquidade com que os recursos para custeio e investimento são distribuídos </a:t>
            </a:r>
          </a:p>
          <a:p>
            <a:pPr lvl="2" indent="0">
              <a:lnSpc>
                <a:spcPct val="72000"/>
              </a:lnSpc>
              <a:spcBef>
                <a:spcPts val="750"/>
              </a:spcBef>
              <a:defRPr sz="1900"/>
            </a:pPr>
            <a:r>
              <a:rPr lang="pt-BR" sz="1500" dirty="0"/>
              <a:t>         - e a ineficiência de um setor que não se organiza para alcançar resultados, recompensar os sucessos e penalizar os fracassos. (ANDRÉ MÉDICE)</a:t>
            </a:r>
          </a:p>
        </p:txBody>
      </p:sp>
      <p:grpSp>
        <p:nvGrpSpPr>
          <p:cNvPr id="153" name="Retângulo de cantos arredondados 9"/>
          <p:cNvGrpSpPr/>
          <p:nvPr/>
        </p:nvGrpSpPr>
        <p:grpSpPr>
          <a:xfrm>
            <a:off x="1478860" y="744385"/>
            <a:ext cx="6186281" cy="1159571"/>
            <a:chOff x="0" y="0"/>
            <a:chExt cx="8248372" cy="1546093"/>
          </a:xfrm>
        </p:grpSpPr>
        <p:sp>
          <p:nvSpPr>
            <p:cNvPr id="151" name="Retângulo Arredondado"/>
            <p:cNvSpPr/>
            <p:nvPr/>
          </p:nvSpPr>
          <p:spPr>
            <a:xfrm>
              <a:off x="0" y="342703"/>
              <a:ext cx="8248373" cy="860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52" name="A Saúde no Brasil e no Mundo"/>
            <p:cNvSpPr txBox="1"/>
            <p:nvPr/>
          </p:nvSpPr>
          <p:spPr>
            <a:xfrm>
              <a:off x="42015" y="-1"/>
              <a:ext cx="8164343" cy="1546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3300" dirty="0" err="1"/>
                <a:t>Ec</a:t>
              </a:r>
              <a:r>
                <a:rPr lang="pt-BR" sz="3300" dirty="0"/>
                <a:t> – 95 Impactos na Saúde</a:t>
              </a:r>
              <a:endParaRPr sz="3300" dirty="0"/>
            </a:p>
          </p:txBody>
        </p:sp>
      </p:grpSp>
      <p:sp>
        <p:nvSpPr>
          <p:cNvPr id="154" name="CaixaDeTexto 10"/>
          <p:cNvSpPr txBox="1"/>
          <p:nvPr/>
        </p:nvSpPr>
        <p:spPr>
          <a:xfrm>
            <a:off x="5706188" y="6461921"/>
            <a:ext cx="324960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050" dirty="0"/>
              <a:t>Fonte: André </a:t>
            </a:r>
            <a:r>
              <a:rPr sz="1050" dirty="0" err="1"/>
              <a:t>Médici</a:t>
            </a:r>
            <a:r>
              <a:rPr sz="1050" dirty="0"/>
              <a:t>, </a:t>
            </a:r>
            <a:r>
              <a:rPr sz="1050" dirty="0" err="1"/>
              <a:t>Revista</a:t>
            </a:r>
            <a:r>
              <a:rPr sz="1050" dirty="0"/>
              <a:t> </a:t>
            </a:r>
            <a:r>
              <a:rPr sz="1050" dirty="0" err="1"/>
              <a:t>Hospitalar</a:t>
            </a:r>
            <a:r>
              <a:rPr sz="1050" dirty="0"/>
              <a:t>, abr.2016</a:t>
            </a:r>
          </a:p>
        </p:txBody>
      </p:sp>
    </p:spTree>
    <p:extLst>
      <p:ext uri="{BB962C8B-B14F-4D97-AF65-F5344CB8AC3E}">
        <p14:creationId xmlns:p14="http://schemas.microsoft.com/office/powerpoint/2010/main" val="138415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etângulo de cantos arredondados 9"/>
          <p:cNvGrpSpPr/>
          <p:nvPr/>
        </p:nvGrpSpPr>
        <p:grpSpPr>
          <a:xfrm>
            <a:off x="1389795" y="857250"/>
            <a:ext cx="6186281" cy="1159571"/>
            <a:chOff x="0" y="0"/>
            <a:chExt cx="8248372" cy="1546093"/>
          </a:xfrm>
        </p:grpSpPr>
        <p:sp>
          <p:nvSpPr>
            <p:cNvPr id="4" name="Retângulo Arredondado"/>
            <p:cNvSpPr/>
            <p:nvPr/>
          </p:nvSpPr>
          <p:spPr>
            <a:xfrm>
              <a:off x="0" y="342703"/>
              <a:ext cx="8248373" cy="8606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5" name="A Saúde no Brasil e no Mundo"/>
            <p:cNvSpPr txBox="1"/>
            <p:nvPr/>
          </p:nvSpPr>
          <p:spPr>
            <a:xfrm>
              <a:off x="42015" y="-1"/>
              <a:ext cx="8164343" cy="15460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3300" dirty="0"/>
                <a:t>Soluções Apontadas</a:t>
              </a:r>
              <a:endParaRPr sz="3300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41268" y="2016821"/>
            <a:ext cx="7980218" cy="4593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/>
            <a:r>
              <a:rPr lang="pt-BR" sz="2100" dirty="0"/>
              <a:t>Abstraindo-se todos esses problemas, muito falta fazer para organizar </a:t>
            </a:r>
          </a:p>
          <a:p>
            <a:pPr defTabSz="685800"/>
            <a:r>
              <a:rPr lang="pt-BR" sz="2100" dirty="0"/>
              <a:t>o Sistema de Saúde no Brasil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pt-BR" sz="2100" dirty="0"/>
              <a:t>Novo Modelo Assistencial</a:t>
            </a:r>
          </a:p>
          <a:p>
            <a:pPr lvl="1" indent="0"/>
            <a:r>
              <a:rPr lang="pt-BR" sz="2100" dirty="0" smtClean="0"/>
              <a:t>- </a:t>
            </a:r>
            <a:r>
              <a:rPr lang="pt-BR" sz="2100" dirty="0"/>
              <a:t>Região de Saúde </a:t>
            </a:r>
          </a:p>
          <a:p>
            <a:pPr lvl="1" indent="0"/>
            <a:r>
              <a:rPr lang="pt-BR" sz="2100" dirty="0" smtClean="0"/>
              <a:t>- </a:t>
            </a:r>
            <a:r>
              <a:rPr lang="pt-BR" sz="2100" dirty="0"/>
              <a:t>RAS – Sistema Integrado de Atenção  à Saúde (MACC)</a:t>
            </a:r>
          </a:p>
          <a:p>
            <a:pPr lvl="1" indent="0"/>
            <a:r>
              <a:rPr lang="pt-BR" sz="2100" dirty="0"/>
              <a:t>	</a:t>
            </a:r>
            <a:r>
              <a:rPr lang="pt-BR" sz="2100" dirty="0" smtClean="0"/>
              <a:t> </a:t>
            </a:r>
            <a:r>
              <a:rPr lang="pt-BR" sz="2100" dirty="0"/>
              <a:t>- Baseado na necessidade e não na oferta</a:t>
            </a:r>
          </a:p>
          <a:p>
            <a:pPr lvl="1" indent="0"/>
            <a:r>
              <a:rPr lang="pt-BR" sz="2100" dirty="0"/>
              <a:t>       </a:t>
            </a:r>
            <a:r>
              <a:rPr lang="pt-BR" sz="2100" dirty="0" smtClean="0"/>
              <a:t>- </a:t>
            </a:r>
            <a:r>
              <a:rPr lang="pt-BR" sz="2100" dirty="0"/>
              <a:t>APS como coordenadora do cuidado e ordenadora da rede</a:t>
            </a:r>
          </a:p>
          <a:p>
            <a:pPr lvl="1" indent="0"/>
            <a:r>
              <a:rPr lang="pt-BR" sz="2100" dirty="0"/>
              <a:t>      </a:t>
            </a:r>
            <a:r>
              <a:rPr lang="pt-BR" sz="2100" dirty="0" smtClean="0"/>
              <a:t> </a:t>
            </a:r>
            <a:r>
              <a:rPr lang="pt-BR" sz="2100" dirty="0"/>
              <a:t>- Integração da APS com AAE e Atenção Hospitalar </a:t>
            </a:r>
          </a:p>
          <a:p>
            <a:pPr lvl="1" indent="0"/>
            <a:r>
              <a:rPr lang="pt-BR" sz="2100" dirty="0"/>
              <a:t>      </a:t>
            </a:r>
            <a:r>
              <a:rPr lang="pt-BR" sz="2100" dirty="0" smtClean="0"/>
              <a:t> </a:t>
            </a:r>
            <a:r>
              <a:rPr lang="pt-BR" sz="2100" dirty="0"/>
              <a:t>- Sistema Logístico: regulação, transporte e S. Informação </a:t>
            </a:r>
          </a:p>
          <a:p>
            <a:pPr lvl="1" indent="0"/>
            <a:r>
              <a:rPr lang="pt-BR" sz="2100" dirty="0"/>
              <a:t>       </a:t>
            </a:r>
            <a:r>
              <a:rPr lang="pt-BR" sz="2100" dirty="0" smtClean="0"/>
              <a:t>- </a:t>
            </a:r>
            <a:r>
              <a:rPr lang="pt-BR" sz="2100" dirty="0"/>
              <a:t>Sistema Diagnóstico e Terapêutico</a:t>
            </a:r>
          </a:p>
          <a:p>
            <a:pPr defTabSz="685800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875465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Retângulo de cantos arredondados 7"/>
          <p:cNvGrpSpPr/>
          <p:nvPr/>
        </p:nvGrpSpPr>
        <p:grpSpPr>
          <a:xfrm>
            <a:off x="2643257" y="1033385"/>
            <a:ext cx="3630169" cy="547974"/>
            <a:chOff x="0" y="0"/>
            <a:chExt cx="2530475" cy="730631"/>
          </a:xfrm>
        </p:grpSpPr>
        <p:sp>
          <p:nvSpPr>
            <p:cNvPr id="265" name="Retângulo Arredondado"/>
            <p:cNvSpPr/>
            <p:nvPr/>
          </p:nvSpPr>
          <p:spPr>
            <a:xfrm>
              <a:off x="0" y="0"/>
              <a:ext cx="2530475" cy="730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 sz="2800">
                  <a:solidFill>
                    <a:srgbClr val="FFFFFF"/>
                  </a:solidFill>
                </a:defRPr>
              </a:pPr>
              <a:endParaRPr sz="2100"/>
            </a:p>
          </p:txBody>
        </p:sp>
        <p:sp>
          <p:nvSpPr>
            <p:cNvPr id="266" name="CONCLUSÕES"/>
            <p:cNvSpPr txBox="1"/>
            <p:nvPr/>
          </p:nvSpPr>
          <p:spPr>
            <a:xfrm>
              <a:off x="35666" y="42153"/>
              <a:ext cx="2459142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2700" dirty="0"/>
                <a:t>CONCLUSÕES</a:t>
              </a:r>
            </a:p>
          </p:txBody>
        </p:sp>
      </p:grpSp>
      <p:sp>
        <p:nvSpPr>
          <p:cNvPr id="268" name="CaixaDeTexto 1"/>
          <p:cNvSpPr txBox="1"/>
          <p:nvPr/>
        </p:nvSpPr>
        <p:spPr>
          <a:xfrm>
            <a:off x="5760132" y="5343903"/>
            <a:ext cx="114806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/>
            </a:lvl1pPr>
          </a:lstStyle>
          <a:p>
            <a:r>
              <a:rPr sz="1200"/>
              <a:t>fonte:CONASS</a:t>
            </a:r>
          </a:p>
        </p:txBody>
      </p:sp>
      <p:sp>
        <p:nvSpPr>
          <p:cNvPr id="270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269799" y="2360179"/>
            <a:ext cx="8377084" cy="4077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 sz="2200"/>
            </a:pPr>
            <a:r>
              <a:rPr lang="pt-BR" sz="1800" dirty="0"/>
              <a:t>1. Defesa do Sistema Único de Saúde como estratégia de inclusão social</a:t>
            </a:r>
          </a:p>
          <a:p>
            <a:pPr marL="0" indent="0">
              <a:buNone/>
              <a:defRPr sz="2200"/>
            </a:pPr>
            <a:r>
              <a:rPr lang="pt-BR" sz="1800" dirty="0"/>
              <a:t>2. Compromisso com a gestão de qualidade (AGENDA DE EFICIÊNCIA)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 dirty="0"/>
              <a:t> Responsabilidade solidária (ENVOLVIMENTO DA GESTÃO)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 dirty="0"/>
              <a:t>RH capacitados para a execução da política de saúde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 dirty="0"/>
              <a:t>Modelo Assistencial: fortalecer a APS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sz="1800" dirty="0"/>
              <a:t>Financiamento suficiente e regular </a:t>
            </a:r>
          </a:p>
          <a:p>
            <a:pPr marL="0" indent="0">
              <a:buNone/>
            </a:pPr>
            <a:r>
              <a:rPr lang="pt-BR" sz="1800" dirty="0"/>
              <a:t>3. </a:t>
            </a:r>
            <a:r>
              <a:rPr sz="1800" dirty="0" err="1"/>
              <a:t>Estruturar</a:t>
            </a:r>
            <a:r>
              <a:rPr sz="1800" dirty="0"/>
              <a:t> o SUS</a:t>
            </a:r>
            <a:r>
              <a:rPr lang="pt-BR" sz="1800" dirty="0"/>
              <a:t> de base regional</a:t>
            </a:r>
            <a:r>
              <a:rPr sz="1800" dirty="0"/>
              <a:t>  </a:t>
            </a:r>
          </a:p>
          <a:p>
            <a:pPr marL="0" indent="0">
              <a:buNone/>
              <a:defRPr sz="2200"/>
            </a:pPr>
            <a:r>
              <a:rPr lang="pt-BR" sz="1800" dirty="0"/>
              <a:t>4. </a:t>
            </a:r>
            <a:r>
              <a:rPr sz="1800" dirty="0" err="1"/>
              <a:t>Fortalecer</a:t>
            </a:r>
            <a:r>
              <a:rPr sz="1800" dirty="0"/>
              <a:t> o </a:t>
            </a:r>
            <a:r>
              <a:rPr sz="1800" dirty="0" err="1"/>
              <a:t>Pacto</a:t>
            </a:r>
            <a:r>
              <a:rPr sz="1800" dirty="0"/>
              <a:t> </a:t>
            </a:r>
            <a:r>
              <a:rPr sz="1800" dirty="0" err="1"/>
              <a:t>Federativo</a:t>
            </a:r>
            <a:endParaRPr lang="pt-BR" sz="1800" dirty="0"/>
          </a:p>
          <a:p>
            <a:pPr marL="0" indent="0">
              <a:buNone/>
              <a:defRPr sz="2200"/>
            </a:pPr>
            <a:r>
              <a:rPr lang="pt-BR" sz="1800" dirty="0"/>
              <a:t>5. EC-95 – revogar </a:t>
            </a:r>
          </a:p>
          <a:p>
            <a:pPr marL="0" indent="0">
              <a:buNone/>
              <a:defRPr sz="2200"/>
            </a:pPr>
            <a:r>
              <a:rPr lang="pt-BR" sz="1800" dirty="0"/>
              <a:t>6. Envolvimento dos gestores (prefeitos, governadores e presidente) com a sustentabilidade do SUS </a:t>
            </a:r>
          </a:p>
          <a:p>
            <a:pPr marL="0" indent="0">
              <a:buNone/>
              <a:defRPr sz="2200"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0" y="2138516"/>
            <a:ext cx="9143999" cy="3812117"/>
          </a:xfrm>
        </p:spPr>
        <p:txBody>
          <a:bodyPr>
            <a:noAutofit/>
          </a:bodyPr>
          <a:lstStyle/>
          <a:p>
            <a:r>
              <a:rPr lang="pt-BR" sz="1600" dirty="0"/>
              <a:t>É preciso discutir saúde olhando para a política, ambas estão conectadas e são interdependentes. </a:t>
            </a:r>
          </a:p>
          <a:p>
            <a:r>
              <a:rPr lang="pt-BR" sz="1600" dirty="0"/>
              <a:t>O Brasil vive uma </a:t>
            </a:r>
            <a:r>
              <a:rPr lang="pt-BR" sz="1600" u="sng" dirty="0"/>
              <a:t>crise política, crise fiscal e uma crise econômica </a:t>
            </a:r>
            <a:r>
              <a:rPr lang="pt-BR" sz="1600" dirty="0"/>
              <a:t>sem precedente </a:t>
            </a:r>
            <a:r>
              <a:rPr lang="pt-BR" sz="1600" i="1" dirty="0"/>
              <a:t>(1954 x 2015, </a:t>
            </a:r>
            <a:r>
              <a:rPr lang="pt-BR" sz="1600" i="1" dirty="0" err="1"/>
              <a:t>etc</a:t>
            </a:r>
            <a:r>
              <a:rPr lang="pt-BR" sz="1600" i="1" dirty="0"/>
              <a:t>)</a:t>
            </a:r>
          </a:p>
          <a:p>
            <a:r>
              <a:rPr lang="pt-BR" sz="1600" dirty="0"/>
              <a:t>Os sistemas de saúde são essenciais à saúde sanitária dos povos e são responsáveis por parte significativa do PIB Mundial, mas carecem de trato correspondente a importância que têm. </a:t>
            </a:r>
          </a:p>
          <a:p>
            <a:r>
              <a:rPr lang="pt-BR" sz="1600" dirty="0"/>
              <a:t>O mundo vive uma crise global de democracia representativa, os partidos ficaram velhos, as políticas sociais estão ameaçadas e os sistemas de saúde também. </a:t>
            </a:r>
            <a:r>
              <a:rPr lang="pt-BR" sz="1600" i="1" u="sng" dirty="0"/>
              <a:t>(A ordem liberal está desmoronando? – Roberto </a:t>
            </a:r>
            <a:r>
              <a:rPr lang="pt-BR" sz="1600" i="1" u="sng" dirty="0" err="1"/>
              <a:t>Mughat</a:t>
            </a:r>
            <a:r>
              <a:rPr lang="pt-BR" sz="1600" i="1" u="sng" dirty="0"/>
              <a:t> e Taylor Owen) (IBM-2007, Espanha e Portugal -2008, UK-2018, Canadá-2017,  )</a:t>
            </a:r>
          </a:p>
          <a:p>
            <a:r>
              <a:rPr lang="pt-BR" sz="1600" dirty="0"/>
              <a:t>Os governos para funcionar precisam de estabilidade, de escola, de tecnologia da informação, de ciência, de cultura, de organização e trabalho. Enfim, “</a:t>
            </a:r>
            <a:r>
              <a:rPr lang="pt-BR" sz="1600" u="sng" dirty="0"/>
              <a:t>o mundo precisa de desempenho, não de mando</a:t>
            </a:r>
            <a:r>
              <a:rPr lang="pt-BR" sz="1600" u="sng" dirty="0" smtClean="0"/>
              <a:t>.</a:t>
            </a:r>
            <a:r>
              <a:rPr lang="pt-BR" sz="1600" dirty="0" smtClean="0"/>
              <a:t>”</a:t>
            </a:r>
            <a:endParaRPr lang="pt-BR" sz="1600" dirty="0"/>
          </a:p>
        </p:txBody>
      </p:sp>
      <p:grpSp>
        <p:nvGrpSpPr>
          <p:cNvPr id="4" name="Retângulo de cantos arredondados 4"/>
          <p:cNvGrpSpPr/>
          <p:nvPr/>
        </p:nvGrpSpPr>
        <p:grpSpPr>
          <a:xfrm>
            <a:off x="1077686" y="1089338"/>
            <a:ext cx="5869379" cy="640750"/>
            <a:chOff x="0" y="-104091"/>
            <a:chExt cx="5848549" cy="1506069"/>
          </a:xfrm>
        </p:grpSpPr>
        <p:sp>
          <p:nvSpPr>
            <p:cNvPr id="5" name="Retângulo Arredondado"/>
            <p:cNvSpPr/>
            <p:nvPr/>
          </p:nvSpPr>
          <p:spPr>
            <a:xfrm>
              <a:off x="0" y="0"/>
              <a:ext cx="5848549" cy="14019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600" b="1">
                  <a:solidFill>
                    <a:srgbClr val="FFFFFF"/>
                  </a:solidFill>
                </a:defRPr>
              </a:pPr>
              <a:endParaRPr sz="3300"/>
            </a:p>
          </p:txBody>
        </p:sp>
        <p:sp>
          <p:nvSpPr>
            <p:cNvPr id="6" name="Ministério Público Federal…"/>
            <p:cNvSpPr txBox="1"/>
            <p:nvPr/>
          </p:nvSpPr>
          <p:spPr>
            <a:xfrm>
              <a:off x="68439" y="-104091"/>
              <a:ext cx="5780110" cy="1356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 sz="3600" b="1">
                  <a:solidFill>
                    <a:srgbClr val="FFFFFF"/>
                  </a:solidFill>
                </a:defRPr>
              </a:pPr>
              <a:r>
                <a:rPr lang="pt-BR" sz="3300" dirty="0"/>
                <a:t>Saúde no Contexto Atual </a:t>
              </a:r>
              <a:endParaRPr sz="33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71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Retângulo de cantos arredondados 5"/>
          <p:cNvGrpSpPr/>
          <p:nvPr/>
        </p:nvGrpSpPr>
        <p:grpSpPr>
          <a:xfrm>
            <a:off x="2143656" y="1040373"/>
            <a:ext cx="4473869" cy="821488"/>
            <a:chOff x="0" y="0"/>
            <a:chExt cx="5848549" cy="636721"/>
          </a:xfrm>
        </p:grpSpPr>
        <p:sp>
          <p:nvSpPr>
            <p:cNvPr id="127" name="Retângulo Arredondado"/>
            <p:cNvSpPr/>
            <p:nvPr/>
          </p:nvSpPr>
          <p:spPr>
            <a:xfrm>
              <a:off x="0" y="0"/>
              <a:ext cx="5848549" cy="48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O FEDERALISMO SANITÁRIO BRASILEIRO"/>
            <p:cNvSpPr txBox="1"/>
            <p:nvPr/>
          </p:nvSpPr>
          <p:spPr>
            <a:xfrm>
              <a:off x="23480" y="46306"/>
              <a:ext cx="5825069" cy="590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2700" dirty="0"/>
                <a:t>O que é o SUS</a:t>
              </a:r>
            </a:p>
            <a:p>
              <a:endParaRPr sz="1800" dirty="0"/>
            </a:p>
          </p:txBody>
        </p:sp>
      </p:grpSp>
      <p:sp>
        <p:nvSpPr>
          <p:cNvPr id="131" name="Retângulo 2"/>
          <p:cNvSpPr txBox="1"/>
          <p:nvPr/>
        </p:nvSpPr>
        <p:spPr>
          <a:xfrm>
            <a:off x="761381" y="1921602"/>
            <a:ext cx="7781925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algn="ctr">
              <a:lnSpc>
                <a:spcPct val="200000"/>
              </a:lnSpc>
              <a:defRPr sz="2000"/>
            </a:pPr>
            <a:r>
              <a:rPr lang="pt-BR" sz="2400" b="1" dirty="0"/>
              <a:t>SISTEMA COMPLEXO COM: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  <a:defRPr sz="2000"/>
            </a:pPr>
            <a:r>
              <a:rPr lang="pt-BR" dirty="0"/>
              <a:t>Três esferas de governo que participam </a:t>
            </a:r>
          </a:p>
          <a:p>
            <a:pPr marL="128588" lvl="6" indent="-128588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pt-BR" sz="1500" dirty="0"/>
              <a:t>         Do financiamento</a:t>
            </a:r>
          </a:p>
          <a:p>
            <a:pPr marL="128588" lvl="7" indent="-128588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pt-BR" sz="1500" dirty="0"/>
              <a:t>         Da normatização</a:t>
            </a:r>
          </a:p>
          <a:p>
            <a:pPr marL="257175" lvl="8" indent="-257175">
              <a:lnSpc>
                <a:spcPct val="200000"/>
              </a:lnSpc>
              <a:buFont typeface="Arial" panose="020B0604020202020204" pitchFamily="34" charset="0"/>
              <a:buChar char="•"/>
              <a:defRPr sz="2000"/>
            </a:pPr>
            <a:r>
              <a:rPr lang="pt-BR" sz="1500" dirty="0"/>
              <a:t>       Da gestão</a:t>
            </a:r>
          </a:p>
          <a:p>
            <a:pPr marL="342900" lvl="4" indent="-342900">
              <a:lnSpc>
                <a:spcPct val="200000"/>
              </a:lnSpc>
              <a:buFont typeface="+mj-lt"/>
              <a:buAutoNum type="arabicPeriod" startAt="2"/>
              <a:defRPr sz="2000"/>
            </a:pPr>
            <a:r>
              <a:rPr lang="pt-BR" dirty="0"/>
              <a:t>Controle social nos três níveis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0" y="2138517"/>
            <a:ext cx="9143999" cy="3474492"/>
          </a:xfrm>
        </p:spPr>
        <p:txBody>
          <a:bodyPr>
            <a:noAutofit/>
          </a:bodyPr>
          <a:lstStyle/>
          <a:p>
            <a:r>
              <a:rPr lang="pt-BR" dirty="0" smtClean="0"/>
              <a:t>A </a:t>
            </a:r>
            <a:r>
              <a:rPr lang="pt-BR" dirty="0"/>
              <a:t>corrupção e a violência são o cupim da democracia. Precisamos descobrir o que temos em comum. É preciso reinventar a crença no Brasil!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Restabelecer a confiança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Entender o que a modernidade pode fazer, mas com equilíbrio</a:t>
            </a:r>
          </a:p>
          <a:p>
            <a:r>
              <a:rPr lang="pt-BR" dirty="0"/>
              <a:t>A saúde sanitária do país é o resultado da saúde pública e da saúde privada e as duas têm de coexistir buscando os melhores resultados. O gestor tem de ser capaz de tirar o melhor dessa convivência. O mundo não é uma bolha. A saúde também não</a:t>
            </a:r>
            <a:r>
              <a:rPr lang="pt-BR" dirty="0" smtClean="0"/>
              <a:t>!</a:t>
            </a:r>
            <a:endParaRPr lang="pt-BR" dirty="0"/>
          </a:p>
        </p:txBody>
      </p:sp>
      <p:grpSp>
        <p:nvGrpSpPr>
          <p:cNvPr id="4" name="Retângulo de cantos arredondados 4"/>
          <p:cNvGrpSpPr/>
          <p:nvPr/>
        </p:nvGrpSpPr>
        <p:grpSpPr>
          <a:xfrm>
            <a:off x="1077686" y="1089338"/>
            <a:ext cx="5869379" cy="640750"/>
            <a:chOff x="0" y="-104091"/>
            <a:chExt cx="5848549" cy="1506069"/>
          </a:xfrm>
        </p:grpSpPr>
        <p:sp>
          <p:nvSpPr>
            <p:cNvPr id="5" name="Retângulo Arredondado"/>
            <p:cNvSpPr/>
            <p:nvPr/>
          </p:nvSpPr>
          <p:spPr>
            <a:xfrm>
              <a:off x="0" y="0"/>
              <a:ext cx="5848549" cy="14019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600" b="1">
                  <a:solidFill>
                    <a:srgbClr val="FFFFFF"/>
                  </a:solidFill>
                </a:defRPr>
              </a:pPr>
              <a:endParaRPr sz="3300"/>
            </a:p>
          </p:txBody>
        </p:sp>
        <p:sp>
          <p:nvSpPr>
            <p:cNvPr id="6" name="Ministério Público Federal…"/>
            <p:cNvSpPr txBox="1"/>
            <p:nvPr/>
          </p:nvSpPr>
          <p:spPr>
            <a:xfrm>
              <a:off x="68439" y="-104091"/>
              <a:ext cx="5780110" cy="1356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 sz="3600" b="1">
                  <a:solidFill>
                    <a:srgbClr val="FFFFFF"/>
                  </a:solidFill>
                </a:defRPr>
              </a:pPr>
              <a:r>
                <a:rPr lang="pt-BR" sz="3300" dirty="0"/>
                <a:t>Saúde no Contexto Atual </a:t>
              </a:r>
              <a:endParaRPr sz="33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62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356"/>
            <a:ext cx="9144000" cy="4267200"/>
          </a:xfrm>
          <a:prstGeom prst="rect">
            <a:avLst/>
          </a:prstGeom>
        </p:spPr>
      </p:pic>
      <p:sp>
        <p:nvSpPr>
          <p:cNvPr id="272" name="Título 1"/>
          <p:cNvSpPr txBox="1">
            <a:spLocks noGrp="1"/>
          </p:cNvSpPr>
          <p:nvPr>
            <p:ph type="title"/>
          </p:nvPr>
        </p:nvSpPr>
        <p:spPr>
          <a:xfrm>
            <a:off x="1088785" y="585771"/>
            <a:ext cx="6183632" cy="99417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>
                <a:solidFill>
                  <a:schemeClr val="tx1"/>
                </a:solidFill>
              </a:rPr>
              <a:t>Obrigado!</a:t>
            </a:r>
          </a:p>
        </p:txBody>
      </p:sp>
      <p:sp>
        <p:nvSpPr>
          <p:cNvPr id="273" name="CaixaDeTexto 3"/>
          <p:cNvSpPr txBox="1"/>
          <p:nvPr/>
        </p:nvSpPr>
        <p:spPr>
          <a:xfrm>
            <a:off x="1871582" y="5919960"/>
            <a:ext cx="540083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/>
          <a:p>
            <a:r>
              <a:rPr lang="pt-BR" sz="2800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alex.montalverne</a:t>
            </a:r>
            <a:r>
              <a:rPr lang="pt-BR" sz="2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@</a:t>
            </a:r>
            <a:r>
              <a:rPr sz="2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gmail.com</a:t>
            </a:r>
            <a:r>
              <a:rPr sz="28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Retângulo de cantos arredondados 5"/>
          <p:cNvGrpSpPr/>
          <p:nvPr/>
        </p:nvGrpSpPr>
        <p:grpSpPr>
          <a:xfrm>
            <a:off x="2143656" y="1040373"/>
            <a:ext cx="4473869" cy="821488"/>
            <a:chOff x="0" y="0"/>
            <a:chExt cx="5848549" cy="636721"/>
          </a:xfrm>
        </p:grpSpPr>
        <p:sp>
          <p:nvSpPr>
            <p:cNvPr id="127" name="Retângulo Arredondado"/>
            <p:cNvSpPr/>
            <p:nvPr/>
          </p:nvSpPr>
          <p:spPr>
            <a:xfrm>
              <a:off x="0" y="0"/>
              <a:ext cx="5848549" cy="4810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O FEDERALISMO SANITÁRIO BRASILEIRO"/>
            <p:cNvSpPr txBox="1"/>
            <p:nvPr/>
          </p:nvSpPr>
          <p:spPr>
            <a:xfrm>
              <a:off x="23480" y="46306"/>
              <a:ext cx="5825069" cy="590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2700" dirty="0"/>
                <a:t>O que é o SUS</a:t>
              </a:r>
            </a:p>
            <a:p>
              <a:endParaRPr sz="1800" dirty="0"/>
            </a:p>
          </p:txBody>
        </p:sp>
      </p:grpSp>
      <p:sp>
        <p:nvSpPr>
          <p:cNvPr id="131" name="Retângulo 2"/>
          <p:cNvSpPr txBox="1"/>
          <p:nvPr/>
        </p:nvSpPr>
        <p:spPr>
          <a:xfrm>
            <a:off x="761381" y="2062279"/>
            <a:ext cx="7781925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/>
            </a:pPr>
            <a:r>
              <a:rPr lang="pt-BR" sz="1500" u="sng" dirty="0"/>
              <a:t>O SUS é uma experiência exitosa </a:t>
            </a:r>
            <a:r>
              <a:rPr lang="pt-BR" sz="1500" dirty="0"/>
              <a:t>de </a:t>
            </a:r>
            <a:r>
              <a:rPr lang="pt-BR" sz="1500" u="sng" dirty="0"/>
              <a:t>atuação </a:t>
            </a:r>
            <a:r>
              <a:rPr lang="pt-BR" sz="1500" u="sng" dirty="0" err="1"/>
              <a:t>interfederativa</a:t>
            </a:r>
            <a:r>
              <a:rPr lang="pt-BR" sz="1500" u="sng" dirty="0"/>
              <a:t> </a:t>
            </a:r>
            <a:r>
              <a:rPr lang="pt-BR" sz="1500" dirty="0"/>
              <a:t>e dispõe de instrumentos relacionais que lhe permitem desenvolver </a:t>
            </a:r>
            <a:r>
              <a:rPr lang="pt-BR" sz="1500" dirty="0">
                <a:solidFill>
                  <a:schemeClr val="bg1"/>
                </a:solidFill>
              </a:rPr>
              <a:t>uma gestão colegiada e </a:t>
            </a:r>
            <a:r>
              <a:rPr lang="pt-BR" sz="1500" dirty="0"/>
              <a:t>participativa, factível de ser reproduzida em outros setores da administração pública, como a Segurança Pública, a Assistência Social e a Educação.</a:t>
            </a:r>
          </a:p>
          <a:p>
            <a:pPr>
              <a:defRPr sz="2000"/>
            </a:pPr>
            <a:endParaRPr lang="pt-BR" sz="1500" dirty="0"/>
          </a:p>
          <a:p>
            <a:pPr>
              <a:defRPr sz="2000"/>
            </a:pPr>
            <a:r>
              <a:rPr lang="pt-BR" sz="1500" u="sng" dirty="0"/>
              <a:t>Os avanços conquistados pelo SUS</a:t>
            </a:r>
            <a:r>
              <a:rPr lang="pt-BR" sz="1500" dirty="0"/>
              <a:t>, em 30 anos, são alvissareiros, mas os desafios estão à espreita e apontam para a necessidade de reformas estruturais no modelo de gestão e no modelo de atenção à saúde. Os sistemas de saúde em todo o mundo necessitam de atualizações periódicas para adequarem-se às novas realidades. Afinal, o mundo gira. </a:t>
            </a:r>
          </a:p>
          <a:p>
            <a:pPr>
              <a:defRPr sz="2000"/>
            </a:pPr>
            <a:endParaRPr lang="pt-BR" sz="1500" dirty="0"/>
          </a:p>
          <a:p>
            <a:pPr>
              <a:defRPr sz="2000"/>
            </a:pPr>
            <a:r>
              <a:rPr lang="pt-BR" sz="1500" dirty="0"/>
              <a:t>As fortalezas do SUS, como o processo de </a:t>
            </a:r>
            <a:r>
              <a:rPr lang="pt-BR" sz="1500" u="sng" dirty="0"/>
              <a:t>gestão colegiada </a:t>
            </a:r>
            <a:r>
              <a:rPr lang="pt-BR" sz="1500" dirty="0"/>
              <a:t>feito nos espaços de </a:t>
            </a:r>
            <a:r>
              <a:rPr lang="pt-BR" sz="1500" dirty="0" err="1"/>
              <a:t>pactuação</a:t>
            </a:r>
            <a:r>
              <a:rPr lang="pt-BR" sz="1500" dirty="0"/>
              <a:t> </a:t>
            </a:r>
            <a:r>
              <a:rPr lang="pt-BR" sz="1200" dirty="0"/>
              <a:t>(Comissão </a:t>
            </a:r>
            <a:r>
              <a:rPr lang="pt-BR" sz="1200" dirty="0" err="1"/>
              <a:t>Intergestores</a:t>
            </a:r>
            <a:r>
              <a:rPr lang="pt-BR" sz="1200" dirty="0"/>
              <a:t> Tripartite, Comissões </a:t>
            </a:r>
            <a:r>
              <a:rPr lang="pt-BR" sz="1200" dirty="0" err="1"/>
              <a:t>Intergestores</a:t>
            </a:r>
            <a:r>
              <a:rPr lang="pt-BR" sz="1200" dirty="0"/>
              <a:t> </a:t>
            </a:r>
            <a:r>
              <a:rPr lang="pt-BR" sz="1200" dirty="0" err="1"/>
              <a:t>Bipartite</a:t>
            </a:r>
            <a:r>
              <a:rPr lang="pt-BR" sz="1200" dirty="0"/>
              <a:t> e Colegiados de Gestão Regional), </a:t>
            </a:r>
            <a:r>
              <a:rPr lang="pt-BR" sz="1500" dirty="0"/>
              <a:t>a </a:t>
            </a:r>
            <a:r>
              <a:rPr lang="pt-BR" sz="1500" u="sng" dirty="0"/>
              <a:t>participação social</a:t>
            </a:r>
            <a:r>
              <a:rPr lang="pt-BR" sz="1500" dirty="0"/>
              <a:t> exercitada nos milhares de Conselhos de Saúde e o </a:t>
            </a:r>
            <a:r>
              <a:rPr lang="pt-BR" sz="1500" u="sng" dirty="0"/>
              <a:t>financiamento solidário tripartite</a:t>
            </a:r>
            <a:r>
              <a:rPr lang="pt-BR" sz="1500" dirty="0"/>
              <a:t>, me permitem afirmar a existência de uma </a:t>
            </a:r>
            <a:r>
              <a:rPr lang="pt-BR" sz="1500" b="1" dirty="0"/>
              <a:t>gestão </a:t>
            </a:r>
            <a:r>
              <a:rPr lang="pt-BR" sz="1500" b="1" dirty="0" err="1"/>
              <a:t>interfederativa</a:t>
            </a:r>
            <a:r>
              <a:rPr lang="pt-BR" sz="1500" dirty="0"/>
              <a:t>, caracterizada pela a interdependência e a solidariedade entre os entes. </a:t>
            </a:r>
          </a:p>
          <a:p>
            <a:pPr>
              <a:defRPr sz="2000"/>
            </a:pPr>
            <a:r>
              <a:rPr lang="pt-BR" sz="900" dirty="0"/>
              <a:t>                                                                                                         </a:t>
            </a:r>
          </a:p>
          <a:p>
            <a:pPr lvl="1" algn="r">
              <a:defRPr sz="2000"/>
            </a:pPr>
            <a:r>
              <a:rPr lang="pt-BR" sz="900" dirty="0"/>
              <a:t>Jurandi Frutuoso – in Educação e Federalismo no Brasil. </a:t>
            </a:r>
          </a:p>
          <a:p>
            <a:pPr lvl="1" algn="r">
              <a:defRPr sz="2000"/>
            </a:pPr>
            <a:r>
              <a:rPr lang="pt-BR" sz="900" dirty="0"/>
              <a:t> combate as desigualdades, garantir as diversidades. UNESCO, 2010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12946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418605" y="1666795"/>
            <a:ext cx="8416637" cy="4169185"/>
          </a:xfrm>
        </p:spPr>
        <p:txBody>
          <a:bodyPr>
            <a:noAutofit/>
          </a:bodyPr>
          <a:lstStyle/>
          <a:p>
            <a:r>
              <a:rPr lang="pt-BR" sz="1425" dirty="0">
                <a:solidFill>
                  <a:schemeClr val="bg1"/>
                </a:solidFill>
              </a:rPr>
              <a:t>Os avanços obtidos </a:t>
            </a:r>
            <a:r>
              <a:rPr lang="pt-BR" sz="1425" i="1" dirty="0">
                <a:solidFill>
                  <a:schemeClr val="bg1"/>
                </a:solidFill>
              </a:rPr>
              <a:t>(CF 1988, art.196 – Saúde é direito de todos e dever do Estado, </a:t>
            </a:r>
            <a:r>
              <a:rPr lang="pt-BR" sz="1425" i="1" dirty="0">
                <a:solidFill>
                  <a:schemeClr val="tx1"/>
                </a:solidFill>
              </a:rPr>
              <a:t>mediante...)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25" dirty="0">
                <a:solidFill>
                  <a:schemeClr val="tx1"/>
                </a:solidFill>
              </a:rPr>
              <a:t>Estruturação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Mais de 60.000 Unidades Ambulatoriais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Mais de 40.000 ESF (60% cobertura)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Mais de 6.000 hospitais (+ de 300.000 leitos)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25" dirty="0"/>
              <a:t>Cobertura 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11,5 milhões de internações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cerca de 27 mil transplantes em 2017 (92%)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2,4 milhões de parto/ano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425" dirty="0"/>
              <a:t>Programas Exitosos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PNI – 40 tipos de vacina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TMI – 14,4%o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DST/HIV/AIDS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425" dirty="0"/>
              <a:t>Medicamentos de Alto-custo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pt-BR" sz="1425" dirty="0"/>
          </a:p>
          <a:p>
            <a:pPr lvl="2">
              <a:buFont typeface="Wingdings" panose="05000000000000000000" pitchFamily="2" charset="2"/>
              <a:buChar char="ü"/>
            </a:pPr>
            <a:endParaRPr lang="pt-BR" sz="1425" dirty="0"/>
          </a:p>
        </p:txBody>
      </p:sp>
      <p:grpSp>
        <p:nvGrpSpPr>
          <p:cNvPr id="4" name="Retângulo de cantos arredondados 4"/>
          <p:cNvGrpSpPr/>
          <p:nvPr/>
        </p:nvGrpSpPr>
        <p:grpSpPr>
          <a:xfrm>
            <a:off x="1112027" y="961473"/>
            <a:ext cx="5869379" cy="652830"/>
            <a:chOff x="34219" y="-377885"/>
            <a:chExt cx="5848549" cy="1595434"/>
          </a:xfrm>
        </p:grpSpPr>
        <p:sp>
          <p:nvSpPr>
            <p:cNvPr id="5" name="Retângulo Arredondado"/>
            <p:cNvSpPr/>
            <p:nvPr/>
          </p:nvSpPr>
          <p:spPr>
            <a:xfrm>
              <a:off x="34219" y="-184429"/>
              <a:ext cx="5848549" cy="14019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600" b="1">
                  <a:solidFill>
                    <a:srgbClr val="FFFFFF"/>
                  </a:solidFill>
                </a:defRPr>
              </a:pPr>
              <a:endParaRPr sz="3300"/>
            </a:p>
          </p:txBody>
        </p:sp>
        <p:sp>
          <p:nvSpPr>
            <p:cNvPr id="6" name="Ministério Público Federal…"/>
            <p:cNvSpPr txBox="1"/>
            <p:nvPr/>
          </p:nvSpPr>
          <p:spPr>
            <a:xfrm>
              <a:off x="68439" y="-377885"/>
              <a:ext cx="5780110" cy="1410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defRPr sz="3600" b="1">
                  <a:solidFill>
                    <a:srgbClr val="FFFFFF"/>
                  </a:solidFill>
                </a:defRPr>
              </a:pPr>
              <a:r>
                <a:rPr lang="pt-BR" sz="3300" dirty="0"/>
                <a:t>O SUS – alguns resultados</a:t>
              </a:r>
              <a:endParaRPr sz="33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9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Financiamento adequado e suficiente para o SUS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VOLUME GLOBAL DE RECURSOS</a:t>
            </a:r>
          </a:p>
          <a:p>
            <a:pPr lvl="1"/>
            <a:r>
              <a:rPr lang="pt-BR" sz="1500" dirty="0"/>
              <a:t>Fontes de financiamento</a:t>
            </a:r>
          </a:p>
          <a:p>
            <a:r>
              <a:rPr lang="pt-BR" sz="1800" dirty="0"/>
              <a:t>DISTRIBUIÇÃO E ALOCAÇÃO DOS RECURSOS</a:t>
            </a:r>
          </a:p>
          <a:p>
            <a:pPr lvl="1"/>
            <a:r>
              <a:rPr lang="pt-BR" sz="1500" dirty="0"/>
              <a:t>Critérios e fluxos</a:t>
            </a:r>
          </a:p>
          <a:p>
            <a:r>
              <a:rPr lang="pt-BR" sz="1800" dirty="0"/>
              <a:t>PLANEJAMENTO E GESTÃO DOS RECURSOS</a:t>
            </a:r>
          </a:p>
        </p:txBody>
      </p:sp>
    </p:spTree>
    <p:extLst>
      <p:ext uri="{BB962C8B-B14F-4D97-AF65-F5344CB8AC3E}">
        <p14:creationId xmlns:p14="http://schemas.microsoft.com/office/powerpoint/2010/main" val="3815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utoShape 2"/>
          <p:cNvSpPr txBox="1"/>
          <p:nvPr/>
        </p:nvSpPr>
        <p:spPr>
          <a:xfrm>
            <a:off x="1155699" y="1661302"/>
            <a:ext cx="7327901" cy="460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bg1"/>
                </a:solidFill>
              </a:rPr>
              <a:t>Os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serviços</a:t>
            </a:r>
            <a:r>
              <a:rPr dirty="0">
                <a:solidFill>
                  <a:schemeClr val="bg1"/>
                </a:solidFill>
              </a:rPr>
              <a:t> de </a:t>
            </a:r>
            <a:r>
              <a:rPr dirty="0" err="1">
                <a:solidFill>
                  <a:schemeClr val="bg1"/>
                </a:solidFill>
              </a:rPr>
              <a:t>saúde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são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caros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e </a:t>
            </a:r>
            <a:r>
              <a:rPr dirty="0" err="1">
                <a:solidFill>
                  <a:schemeClr val="bg1"/>
                </a:solidFill>
              </a:rPr>
              <a:t>os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gastos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/>
              <a:t>crescentes</a:t>
            </a:r>
            <a:r>
              <a:rPr sz="1650" dirty="0"/>
              <a:t>. </a:t>
            </a:r>
          </a:p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1650" dirty="0"/>
          </a:p>
          <a:p>
            <a:pPr marL="257175" indent="-257175">
              <a:buClr>
                <a:schemeClr val="accent2"/>
              </a:buClr>
              <a:buSzPct val="100000"/>
              <a:buChar char="❖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sz="1650" dirty="0"/>
              <a:t>OMS: </a:t>
            </a:r>
            <a:r>
              <a:rPr sz="1650" dirty="0" err="1"/>
              <a:t>os</a:t>
            </a:r>
            <a:r>
              <a:rPr sz="1650" dirty="0"/>
              <a:t> </a:t>
            </a:r>
            <a:r>
              <a:rPr sz="1650" dirty="0" err="1"/>
              <a:t>serviços</a:t>
            </a:r>
            <a:r>
              <a:rPr sz="1650" dirty="0"/>
              <a:t> de </a:t>
            </a:r>
            <a:r>
              <a:rPr sz="1650" dirty="0" err="1"/>
              <a:t>saúde</a:t>
            </a:r>
            <a:r>
              <a:rPr sz="1650" dirty="0"/>
              <a:t> </a:t>
            </a:r>
            <a:r>
              <a:rPr sz="1650" dirty="0" err="1"/>
              <a:t>representaram</a:t>
            </a:r>
            <a:r>
              <a:rPr sz="1650" dirty="0"/>
              <a:t>:</a:t>
            </a:r>
          </a:p>
          <a:p>
            <a:pPr marL="428625" lvl="1" indent="-257175"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650" dirty="0"/>
              <a:t>1997 - 8% do PIB </a:t>
            </a:r>
            <a:r>
              <a:rPr sz="1650" dirty="0" err="1"/>
              <a:t>mundial</a:t>
            </a:r>
            <a:r>
              <a:rPr sz="1650" dirty="0"/>
              <a:t> </a:t>
            </a:r>
            <a:r>
              <a:rPr sz="1650" dirty="0" err="1"/>
              <a:t>ou</a:t>
            </a:r>
            <a:r>
              <a:rPr sz="1650" dirty="0"/>
              <a:t> U$ 3 </a:t>
            </a:r>
            <a:r>
              <a:rPr sz="1650" dirty="0" err="1"/>
              <a:t>trilhões</a:t>
            </a:r>
            <a:r>
              <a:rPr sz="1650" dirty="0"/>
              <a:t> (</a:t>
            </a:r>
            <a:r>
              <a:rPr sz="1350" dirty="0"/>
              <a:t>WHO, 2000)</a:t>
            </a:r>
          </a:p>
          <a:p>
            <a:pPr marL="428625" lvl="1" indent="-257175"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650" dirty="0"/>
              <a:t>2009 - 9,4% do PIB </a:t>
            </a:r>
            <a:r>
              <a:rPr sz="1650" dirty="0" err="1"/>
              <a:t>mundial</a:t>
            </a:r>
            <a:r>
              <a:rPr sz="1650" dirty="0"/>
              <a:t> </a:t>
            </a:r>
            <a:r>
              <a:rPr sz="1350" dirty="0"/>
              <a:t>(</a:t>
            </a:r>
            <a:r>
              <a:rPr sz="1350" u="sng" dirty="0"/>
              <a:t>WHS, 2012</a:t>
            </a:r>
            <a:r>
              <a:rPr sz="1350" dirty="0"/>
              <a:t>).</a:t>
            </a:r>
          </a:p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  <a:p>
            <a:pPr marL="257175" indent="-257175">
              <a:buClr>
                <a:schemeClr val="accent2"/>
              </a:buClr>
              <a:buSzPct val="100000"/>
              <a:buChar char="❖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Estudo</a:t>
            </a:r>
            <a:r>
              <a:rPr dirty="0"/>
              <a:t> </a:t>
            </a:r>
            <a:r>
              <a:rPr dirty="0" err="1"/>
              <a:t>prospectivo</a:t>
            </a:r>
            <a:r>
              <a:rPr dirty="0"/>
              <a:t> dos </a:t>
            </a:r>
            <a:r>
              <a:rPr dirty="0" err="1"/>
              <a:t>gastos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Saúde</a:t>
            </a:r>
            <a:r>
              <a:rPr dirty="0"/>
              <a:t> no </a:t>
            </a:r>
            <a:r>
              <a:rPr dirty="0" err="1"/>
              <a:t>período</a:t>
            </a:r>
            <a:r>
              <a:rPr dirty="0"/>
              <a:t> de </a:t>
            </a:r>
            <a:r>
              <a:rPr b="1" u="sng" dirty="0"/>
              <a:t>2002 a 2020</a:t>
            </a:r>
          </a:p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endParaRPr sz="1650" b="1" u="sng" dirty="0"/>
          </a:p>
          <a:p>
            <a:pPr marL="428625" lvl="1" indent="-257175">
              <a:buClr>
                <a:schemeClr val="accent2"/>
              </a:buClr>
              <a:buSzPct val="100000"/>
              <a:buChar char="▪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650" dirty="0" err="1"/>
              <a:t>Países</a:t>
            </a:r>
            <a:r>
              <a:rPr sz="1650" dirty="0"/>
              <a:t> da </a:t>
            </a:r>
            <a:r>
              <a:rPr sz="1650" b="1" dirty="0"/>
              <a:t>OCDE</a:t>
            </a:r>
            <a:r>
              <a:rPr sz="1650" dirty="0">
                <a:solidFill>
                  <a:srgbClr val="3C8C93"/>
                </a:solidFill>
              </a:rPr>
              <a:t>: </a:t>
            </a:r>
            <a:r>
              <a:rPr sz="1650" dirty="0" err="1"/>
              <a:t>crescerão</a:t>
            </a:r>
            <a:r>
              <a:rPr sz="1650" dirty="0"/>
              <a:t> de </a:t>
            </a:r>
            <a:r>
              <a:rPr sz="1650" b="1" dirty="0"/>
              <a:t>2,7 </a:t>
            </a:r>
            <a:r>
              <a:rPr sz="1650" b="1" dirty="0" err="1"/>
              <a:t>trilhões</a:t>
            </a:r>
            <a:r>
              <a:rPr sz="1650" b="1" dirty="0"/>
              <a:t> (8,5% do PIB) para 10 </a:t>
            </a:r>
            <a:r>
              <a:rPr sz="1650" b="1" dirty="0" err="1"/>
              <a:t>trilhões</a:t>
            </a:r>
            <a:r>
              <a:rPr sz="1650" b="1" dirty="0"/>
              <a:t> (16,0% do PIB); </a:t>
            </a:r>
          </a:p>
          <a:p>
            <a:pPr marL="600075" lvl="1" indent="-257175">
              <a:buClr>
                <a:schemeClr val="accent2"/>
              </a:buClr>
              <a:buSzPct val="100000"/>
              <a:buChar char="▪"/>
              <a:defRPr sz="2200" b="1">
                <a:latin typeface="Arial"/>
                <a:ea typeface="Arial"/>
                <a:cs typeface="Arial"/>
                <a:sym typeface="Arial"/>
              </a:defRPr>
            </a:pPr>
            <a:endParaRPr sz="1650" b="1" dirty="0"/>
          </a:p>
          <a:p>
            <a:pPr marL="428625" lvl="1" indent="-257175">
              <a:buClr>
                <a:schemeClr val="accent2"/>
              </a:buClr>
              <a:buSzPct val="100000"/>
              <a:buChar char="▪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1650" dirty="0"/>
              <a:t>Nos</a:t>
            </a:r>
            <a:r>
              <a:rPr sz="1650" dirty="0">
                <a:solidFill>
                  <a:srgbClr val="3C8C93"/>
                </a:solidFill>
              </a:rPr>
              <a:t> </a:t>
            </a:r>
            <a:r>
              <a:rPr sz="1650" b="1" dirty="0" err="1"/>
              <a:t>Estados</a:t>
            </a:r>
            <a:r>
              <a:rPr sz="1650" b="1" dirty="0"/>
              <a:t> </a:t>
            </a:r>
            <a:r>
              <a:rPr sz="1650" b="1" dirty="0" err="1"/>
              <a:t>Unidos</a:t>
            </a:r>
            <a:r>
              <a:rPr sz="1650" b="1" dirty="0"/>
              <a:t>, </a:t>
            </a:r>
            <a:r>
              <a:rPr sz="1650" dirty="0" err="1"/>
              <a:t>pelos</a:t>
            </a:r>
            <a:r>
              <a:rPr sz="1650" dirty="0"/>
              <a:t> dados </a:t>
            </a:r>
            <a:r>
              <a:rPr sz="1650" dirty="0" err="1"/>
              <a:t>estimados</a:t>
            </a:r>
            <a:r>
              <a:rPr sz="1650" dirty="0"/>
              <a:t> pela OCDE, </a:t>
            </a:r>
            <a:r>
              <a:rPr sz="1650" dirty="0" err="1"/>
              <a:t>os</a:t>
            </a:r>
            <a:r>
              <a:rPr sz="1650" dirty="0"/>
              <a:t> </a:t>
            </a:r>
            <a:r>
              <a:rPr sz="1650" dirty="0" err="1"/>
              <a:t>gastos</a:t>
            </a:r>
            <a:r>
              <a:rPr sz="1650" dirty="0"/>
              <a:t> com </a:t>
            </a:r>
            <a:r>
              <a:rPr sz="1650" dirty="0" err="1"/>
              <a:t>saúde</a:t>
            </a:r>
            <a:r>
              <a:rPr sz="1650" dirty="0"/>
              <a:t> </a:t>
            </a:r>
            <a:r>
              <a:rPr sz="1650" dirty="0" err="1"/>
              <a:t>já</a:t>
            </a:r>
            <a:r>
              <a:rPr sz="1650" dirty="0"/>
              <a:t> </a:t>
            </a:r>
            <a:r>
              <a:rPr sz="1650" dirty="0" err="1"/>
              <a:t>são</a:t>
            </a:r>
            <a:r>
              <a:rPr sz="1650" dirty="0"/>
              <a:t> 17,2% do PIB. As </a:t>
            </a:r>
            <a:r>
              <a:rPr sz="1650" dirty="0" err="1"/>
              <a:t>projeções</a:t>
            </a:r>
            <a:r>
              <a:rPr sz="1650" dirty="0"/>
              <a:t> </a:t>
            </a:r>
            <a:r>
              <a:rPr sz="1650" dirty="0" err="1"/>
              <a:t>são</a:t>
            </a:r>
            <a:r>
              <a:rPr sz="1650" dirty="0"/>
              <a:t> de </a:t>
            </a:r>
            <a:r>
              <a:rPr sz="1650" dirty="0" err="1"/>
              <a:t>gastos</a:t>
            </a:r>
            <a:r>
              <a:rPr sz="1650" dirty="0"/>
              <a:t> </a:t>
            </a:r>
            <a:r>
              <a:rPr sz="1650" dirty="0" err="1"/>
              <a:t>superiores</a:t>
            </a:r>
            <a:r>
              <a:rPr sz="1650" dirty="0"/>
              <a:t> a 20% do PIB </a:t>
            </a:r>
            <a:r>
              <a:rPr sz="1650" dirty="0" err="1"/>
              <a:t>já</a:t>
            </a:r>
            <a:r>
              <a:rPr sz="1650" dirty="0"/>
              <a:t> </a:t>
            </a:r>
            <a:r>
              <a:rPr sz="1650" dirty="0" err="1"/>
              <a:t>em</a:t>
            </a:r>
            <a:r>
              <a:rPr sz="1650" dirty="0"/>
              <a:t> 2020</a:t>
            </a:r>
            <a:r>
              <a:rPr sz="1950" dirty="0"/>
              <a:t> </a:t>
            </a:r>
            <a:r>
              <a:rPr sz="1350" dirty="0"/>
              <a:t>(</a:t>
            </a:r>
            <a:r>
              <a:rPr sz="1350" u="sng" dirty="0" err="1"/>
              <a:t>Pricewaterhouse</a:t>
            </a:r>
            <a:r>
              <a:rPr sz="1350" u="sng" dirty="0"/>
              <a:t> Coopers Health Institute, 2006</a:t>
            </a:r>
            <a:r>
              <a:rPr sz="1350" dirty="0"/>
              <a:t>).</a:t>
            </a:r>
          </a:p>
        </p:txBody>
      </p:sp>
      <p:grpSp>
        <p:nvGrpSpPr>
          <p:cNvPr id="179" name="Retângulo de cantos arredondados 5"/>
          <p:cNvGrpSpPr/>
          <p:nvPr/>
        </p:nvGrpSpPr>
        <p:grpSpPr>
          <a:xfrm>
            <a:off x="1262099" y="1161294"/>
            <a:ext cx="2776502" cy="346247"/>
            <a:chOff x="0" y="-1008"/>
            <a:chExt cx="3702001" cy="461662"/>
          </a:xfrm>
        </p:grpSpPr>
        <p:sp>
          <p:nvSpPr>
            <p:cNvPr id="177" name="Retângulo Arredondado"/>
            <p:cNvSpPr/>
            <p:nvPr/>
          </p:nvSpPr>
          <p:spPr>
            <a:xfrm>
              <a:off x="0" y="0"/>
              <a:ext cx="3702001" cy="45964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8" name="CUSTOS DA SAÚDE"/>
            <p:cNvSpPr txBox="1"/>
            <p:nvPr/>
          </p:nvSpPr>
          <p:spPr>
            <a:xfrm>
              <a:off x="22437" y="-1008"/>
              <a:ext cx="3657126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sz="1800"/>
                <a:t>CUSTOS DA SAÚDE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2.png" descr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9" y="1004481"/>
            <a:ext cx="805011" cy="25650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Espaço Reservado para Conteúdo 2"/>
          <p:cNvSpPr txBox="1"/>
          <p:nvPr/>
        </p:nvSpPr>
        <p:spPr>
          <a:xfrm>
            <a:off x="263770" y="1603881"/>
            <a:ext cx="8672732" cy="432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defTabSz="672083">
              <a:lnSpc>
                <a:spcPct val="90000"/>
              </a:lnSpc>
              <a:spcBef>
                <a:spcPts val="675"/>
              </a:spcBef>
              <a:defRPr sz="1568">
                <a:latin typeface="Arial"/>
                <a:ea typeface="Arial"/>
                <a:cs typeface="Arial"/>
                <a:sym typeface="Arial"/>
              </a:defRPr>
            </a:pPr>
            <a:r>
              <a:rPr lang="pt-BR" sz="1176" dirty="0">
                <a:solidFill>
                  <a:schemeClr val="bg1"/>
                </a:solidFill>
              </a:rPr>
              <a:t>1. </a:t>
            </a:r>
            <a:r>
              <a:rPr lang="pt-BR" sz="1200" dirty="0">
                <a:solidFill>
                  <a:schemeClr val="bg1"/>
                </a:solidFill>
              </a:rPr>
              <a:t>A saúde tem </a:t>
            </a:r>
            <a:r>
              <a:rPr lang="pt-BR" sz="1200" b="1" u="sng" dirty="0">
                <a:solidFill>
                  <a:schemeClr val="bg1"/>
                </a:solidFill>
              </a:rPr>
              <a:t>crescimento exponencial em todo o mundo</a:t>
            </a:r>
            <a:r>
              <a:rPr lang="pt-BR" sz="1200" dirty="0">
                <a:solidFill>
                  <a:schemeClr val="bg1"/>
                </a:solidFill>
              </a:rPr>
              <a:t>. Em 2015 predominaram os mesmos </a:t>
            </a:r>
            <a:r>
              <a:rPr lang="pt-BR" sz="1200" u="sng" dirty="0">
                <a:solidFill>
                  <a:schemeClr val="bg1"/>
                </a:solidFill>
              </a:rPr>
              <a:t>fatores que elevam esses </a:t>
            </a:r>
            <a:r>
              <a:rPr lang="pt-BR" sz="1200" u="sng" dirty="0"/>
              <a:t>custos</a:t>
            </a:r>
            <a:r>
              <a:rPr lang="pt-BR" sz="1200" dirty="0"/>
              <a:t>: 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400" dirty="0"/>
              <a:t>Envelhecimento populacional 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400" dirty="0"/>
              <a:t>Inovação na geração de novos </a:t>
            </a:r>
            <a:r>
              <a:rPr lang="pt-BR" sz="1400" dirty="0">
                <a:solidFill>
                  <a:schemeClr val="bg1"/>
                </a:solidFill>
              </a:rPr>
              <a:t>medicamentos e tecnologias médicas 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400" dirty="0">
                <a:solidFill>
                  <a:schemeClr val="tx1"/>
                </a:solidFill>
              </a:rPr>
              <a:t>Aumento de cobertura </a:t>
            </a:r>
            <a:r>
              <a:rPr lang="pt-BR" sz="1176" dirty="0">
                <a:solidFill>
                  <a:schemeClr val="bg1"/>
                </a:solidFill>
              </a:rPr>
              <a:t>assistenciais em países em desenvolvimento</a:t>
            </a:r>
            <a:endParaRPr lang="pt-BR" sz="1764" dirty="0">
              <a:solidFill>
                <a:schemeClr val="bg1"/>
              </a:solidFill>
            </a:endParaRPr>
          </a:p>
          <a:p>
            <a:pPr defTabSz="672083">
              <a:lnSpc>
                <a:spcPct val="90000"/>
              </a:lnSpc>
              <a:spcBef>
                <a:spcPts val="675"/>
              </a:spcBef>
              <a:defRPr sz="1568">
                <a:latin typeface="Arial"/>
                <a:ea typeface="Arial"/>
                <a:cs typeface="Arial"/>
                <a:sym typeface="Arial"/>
              </a:defRPr>
            </a:pPr>
            <a:r>
              <a:rPr lang="pt-BR" sz="1176" dirty="0"/>
              <a:t>2</a:t>
            </a:r>
            <a:r>
              <a:rPr lang="pt-BR" sz="1400" dirty="0"/>
              <a:t>. Em outros países em desenvolvimento a </a:t>
            </a:r>
            <a:r>
              <a:rPr lang="pt-BR" sz="1400" b="1" u="sng" dirty="0"/>
              <a:t>tendência dos gastos com saúde se inverte</a:t>
            </a:r>
            <a:r>
              <a:rPr lang="pt-BR" sz="1400" dirty="0"/>
              <a:t> e têm como </a:t>
            </a:r>
            <a:r>
              <a:rPr lang="pt-BR" sz="1400" u="sng" dirty="0"/>
              <a:t>causa principal da retratação</a:t>
            </a:r>
            <a:r>
              <a:rPr lang="pt-BR" sz="1400" dirty="0"/>
              <a:t>: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176" dirty="0"/>
              <a:t>Gestão pública</a:t>
            </a:r>
            <a:endParaRPr lang="pt-BR" sz="1764" dirty="0"/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176" dirty="0"/>
              <a:t>Economia </a:t>
            </a:r>
            <a:endParaRPr lang="pt-BR" sz="1764" dirty="0"/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176" dirty="0"/>
              <a:t>Governabilidade</a:t>
            </a:r>
            <a:endParaRPr lang="pt-BR" sz="1764" dirty="0"/>
          </a:p>
          <a:p>
            <a:pPr defTabSz="672083">
              <a:lnSpc>
                <a:spcPct val="90000"/>
              </a:lnSpc>
              <a:spcBef>
                <a:spcPts val="675"/>
              </a:spcBef>
              <a:defRPr sz="1568">
                <a:latin typeface="Arial"/>
                <a:ea typeface="Arial"/>
                <a:cs typeface="Arial"/>
                <a:sym typeface="Arial"/>
              </a:defRPr>
            </a:pPr>
            <a:r>
              <a:rPr lang="pt-BR" sz="1176" dirty="0"/>
              <a:t>3</a:t>
            </a:r>
            <a:r>
              <a:rPr lang="pt-BR" sz="1400" dirty="0"/>
              <a:t>. Em 2013, último ano com informação global da OMS os gastos com saúde alcançaram 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200" dirty="0"/>
              <a:t>PIB Mundial: 8,6% (U$ PPP)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200" dirty="0"/>
              <a:t>Gasto Público: 57,6% </a:t>
            </a:r>
          </a:p>
          <a:p>
            <a:pPr marL="840105" lvl="2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372"/>
            </a:pPr>
            <a:r>
              <a:rPr lang="pt-BR" sz="1200" dirty="0"/>
              <a:t>Américas: 49,4%</a:t>
            </a:r>
          </a:p>
          <a:p>
            <a:pPr marL="840105" lvl="2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372"/>
            </a:pPr>
            <a:r>
              <a:rPr lang="pt-BR" sz="1200" dirty="0"/>
              <a:t>Europa: 72,5%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200" dirty="0"/>
              <a:t>Nas Américas: 13,6% (puxados pelos USA e Canadá)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200" dirty="0"/>
              <a:t>Na Europa: 8,9%</a:t>
            </a:r>
          </a:p>
          <a:p>
            <a:pPr marL="504063" lvl="1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568"/>
            </a:pPr>
            <a:r>
              <a:rPr lang="pt-BR" sz="1200" dirty="0"/>
              <a:t>No Brasil:</a:t>
            </a:r>
          </a:p>
          <a:p>
            <a:pPr marL="840105" lvl="2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372"/>
            </a:pPr>
            <a:r>
              <a:rPr lang="pt-BR" sz="1200" dirty="0"/>
              <a:t>Gasto Total: 9,7% PIB</a:t>
            </a:r>
          </a:p>
          <a:p>
            <a:pPr marL="840105" lvl="2" indent="-168020" defTabSz="672083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372"/>
            </a:pPr>
            <a:r>
              <a:rPr lang="pt-BR" sz="1200" dirty="0"/>
              <a:t>Gasto Público: 48%</a:t>
            </a:r>
          </a:p>
        </p:txBody>
      </p:sp>
      <p:sp>
        <p:nvSpPr>
          <p:cNvPr id="143" name="CaixaDeTexto 1"/>
          <p:cNvSpPr txBox="1"/>
          <p:nvPr/>
        </p:nvSpPr>
        <p:spPr>
          <a:xfrm>
            <a:off x="5010437" y="5453243"/>
            <a:ext cx="371287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1400"/>
            </a:lvl1pPr>
          </a:lstStyle>
          <a:p>
            <a:r>
              <a:rPr sz="1200" dirty="0"/>
              <a:t>Fonte: André </a:t>
            </a:r>
            <a:r>
              <a:rPr sz="1200" dirty="0" err="1"/>
              <a:t>Médici</a:t>
            </a:r>
            <a:r>
              <a:rPr sz="1200" dirty="0"/>
              <a:t>, </a:t>
            </a:r>
            <a:r>
              <a:rPr sz="1200" dirty="0" err="1"/>
              <a:t>Revista</a:t>
            </a:r>
            <a:r>
              <a:rPr sz="1200" dirty="0"/>
              <a:t> </a:t>
            </a:r>
            <a:r>
              <a:rPr sz="1200" dirty="0" err="1"/>
              <a:t>Hospitalar</a:t>
            </a:r>
            <a:r>
              <a:rPr sz="1200" dirty="0"/>
              <a:t>, abr.2016</a:t>
            </a:r>
          </a:p>
        </p:txBody>
      </p:sp>
      <p:grpSp>
        <p:nvGrpSpPr>
          <p:cNvPr id="146" name="Retângulo de cantos arredondados 10"/>
          <p:cNvGrpSpPr/>
          <p:nvPr/>
        </p:nvGrpSpPr>
        <p:grpSpPr>
          <a:xfrm>
            <a:off x="2114549" y="1049158"/>
            <a:ext cx="4244687" cy="577079"/>
            <a:chOff x="0" y="204470"/>
            <a:chExt cx="5501641" cy="622298"/>
          </a:xfrm>
        </p:grpSpPr>
        <p:sp>
          <p:nvSpPr>
            <p:cNvPr id="144" name="Retângulo Arredondado"/>
            <p:cNvSpPr/>
            <p:nvPr/>
          </p:nvSpPr>
          <p:spPr>
            <a:xfrm>
              <a:off x="0" y="228582"/>
              <a:ext cx="5501641" cy="57407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endParaRPr sz="2400"/>
            </a:p>
          </p:txBody>
        </p:sp>
        <p:sp>
          <p:nvSpPr>
            <p:cNvPr id="145" name="A Saúde no Brasil e no Mundo"/>
            <p:cNvSpPr txBox="1"/>
            <p:nvPr/>
          </p:nvSpPr>
          <p:spPr>
            <a:xfrm>
              <a:off x="28023" y="204470"/>
              <a:ext cx="5445595" cy="622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rPr lang="pt-BR" sz="3300" dirty="0"/>
                <a:t>Panorama Atual</a:t>
              </a:r>
              <a:endParaRPr sz="33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Retângulo de cantos arredondados 7"/>
          <p:cNvGrpSpPr/>
          <p:nvPr/>
        </p:nvGrpSpPr>
        <p:grpSpPr>
          <a:xfrm>
            <a:off x="1043812" y="1091278"/>
            <a:ext cx="5724638" cy="403349"/>
            <a:chOff x="0" y="0"/>
            <a:chExt cx="7632849" cy="537798"/>
          </a:xfrm>
        </p:grpSpPr>
        <p:sp>
          <p:nvSpPr>
            <p:cNvPr id="145" name="Retângulo Arredondado"/>
            <p:cNvSpPr/>
            <p:nvPr/>
          </p:nvSpPr>
          <p:spPr>
            <a:xfrm>
              <a:off x="0" y="0"/>
              <a:ext cx="7632849" cy="5377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46" name="O financiamento da Saúde na Constituição Federal"/>
            <p:cNvSpPr txBox="1"/>
            <p:nvPr/>
          </p:nvSpPr>
          <p:spPr>
            <a:xfrm>
              <a:off x="26253" y="68845"/>
              <a:ext cx="7580342" cy="4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sz="1500"/>
                <a:t>O financiamento da Saúde na Constituição Federal</a:t>
              </a:r>
            </a:p>
          </p:txBody>
        </p:sp>
      </p:grpSp>
      <p:grpSp>
        <p:nvGrpSpPr>
          <p:cNvPr id="185" name="Grupo 23561"/>
          <p:cNvGrpSpPr/>
          <p:nvPr/>
        </p:nvGrpSpPr>
        <p:grpSpPr>
          <a:xfrm>
            <a:off x="84406" y="1585832"/>
            <a:ext cx="8904849" cy="4224673"/>
            <a:chOff x="-1" y="-1"/>
            <a:chExt cx="10504640" cy="5632895"/>
          </a:xfrm>
        </p:grpSpPr>
        <p:grpSp>
          <p:nvGrpSpPr>
            <p:cNvPr id="151" name="Retângulo 11"/>
            <p:cNvGrpSpPr/>
            <p:nvPr/>
          </p:nvGrpSpPr>
          <p:grpSpPr>
            <a:xfrm>
              <a:off x="4342583" y="2335269"/>
              <a:ext cx="2109887" cy="541388"/>
              <a:chOff x="0" y="-1"/>
              <a:chExt cx="2109885" cy="541387"/>
            </a:xfrm>
          </p:grpSpPr>
          <p:sp>
            <p:nvSpPr>
              <p:cNvPr id="149" name="Retângulo"/>
              <p:cNvSpPr/>
              <p:nvPr/>
            </p:nvSpPr>
            <p:spPr>
              <a:xfrm>
                <a:off x="0" y="-1"/>
                <a:ext cx="2109885" cy="541387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50" name="LEI 141 / 2012"/>
              <p:cNvSpPr txBox="1"/>
              <p:nvPr/>
            </p:nvSpPr>
            <p:spPr>
              <a:xfrm>
                <a:off x="0" y="86030"/>
                <a:ext cx="2109885" cy="369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>
                    <a:solidFill>
                      <a:srgbClr val="44546A"/>
                    </a:solidFill>
                  </a:defRPr>
                </a:lvl1pPr>
              </a:lstStyle>
              <a:p>
                <a:r>
                  <a:rPr sz="1350"/>
                  <a:t>LEI 141 / 2012</a:t>
                </a:r>
              </a:p>
            </p:txBody>
          </p:sp>
        </p:grpSp>
        <p:grpSp>
          <p:nvGrpSpPr>
            <p:cNvPr id="154" name="Triângulo isósceles 9"/>
            <p:cNvGrpSpPr/>
            <p:nvPr/>
          </p:nvGrpSpPr>
          <p:grpSpPr>
            <a:xfrm>
              <a:off x="4330593" y="4460749"/>
              <a:ext cx="1978905" cy="1078545"/>
              <a:chOff x="0" y="0"/>
              <a:chExt cx="1978904" cy="1078544"/>
            </a:xfrm>
          </p:grpSpPr>
          <p:sp>
            <p:nvSpPr>
              <p:cNvPr id="152" name="Triângulo"/>
              <p:cNvSpPr/>
              <p:nvPr/>
            </p:nvSpPr>
            <p:spPr>
              <a:xfrm>
                <a:off x="0" y="0"/>
                <a:ext cx="1978904" cy="1048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1105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85724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53" name="EC -95/2016"/>
              <p:cNvSpPr txBox="1"/>
              <p:nvPr/>
            </p:nvSpPr>
            <p:spPr>
              <a:xfrm>
                <a:off x="508677" y="493771"/>
                <a:ext cx="989453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200"/>
                  <a:t>EC -95/2016</a:t>
                </a:r>
              </a:p>
            </p:txBody>
          </p:sp>
        </p:grpSp>
        <p:sp>
          <p:nvSpPr>
            <p:cNvPr id="155" name="Seta para baixo 13"/>
            <p:cNvSpPr/>
            <p:nvPr/>
          </p:nvSpPr>
          <p:spPr>
            <a:xfrm>
              <a:off x="5328420" y="1951127"/>
              <a:ext cx="90513" cy="33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681"/>
                  </a:moveTo>
                  <a:lnTo>
                    <a:pt x="5400" y="1868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81"/>
                  </a:lnTo>
                  <a:lnTo>
                    <a:pt x="21600" y="1868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6" name="Seta para baixo 18"/>
            <p:cNvSpPr/>
            <p:nvPr/>
          </p:nvSpPr>
          <p:spPr>
            <a:xfrm>
              <a:off x="5276852" y="4056459"/>
              <a:ext cx="90513" cy="33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681"/>
                  </a:moveTo>
                  <a:lnTo>
                    <a:pt x="5400" y="1868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81"/>
                  </a:lnTo>
                  <a:lnTo>
                    <a:pt x="21600" y="1868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grpSp>
          <p:nvGrpSpPr>
            <p:cNvPr id="184" name="Grupo 23560"/>
            <p:cNvGrpSpPr/>
            <p:nvPr/>
          </p:nvGrpSpPr>
          <p:grpSpPr>
            <a:xfrm>
              <a:off x="-1" y="-1"/>
              <a:ext cx="10504640" cy="5632895"/>
              <a:chOff x="-1" y="-1"/>
              <a:chExt cx="10504639" cy="5632894"/>
            </a:xfrm>
          </p:grpSpPr>
          <p:grpSp>
            <p:nvGrpSpPr>
              <p:cNvPr id="159" name="Retângulo 2"/>
              <p:cNvGrpSpPr/>
              <p:nvPr/>
            </p:nvGrpSpPr>
            <p:grpSpPr>
              <a:xfrm>
                <a:off x="461815" y="72040"/>
                <a:ext cx="1739901" cy="597467"/>
                <a:chOff x="0" y="0"/>
                <a:chExt cx="1739900" cy="597465"/>
              </a:xfrm>
            </p:grpSpPr>
            <p:sp>
              <p:nvSpPr>
                <p:cNvPr id="157" name="Retângulo"/>
                <p:cNvSpPr/>
                <p:nvPr/>
              </p:nvSpPr>
              <p:spPr>
                <a:xfrm>
                  <a:off x="0" y="0"/>
                  <a:ext cx="1739900" cy="597465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158" name="ADCT – Art.55…"/>
                <p:cNvSpPr txBox="1"/>
                <p:nvPr/>
              </p:nvSpPr>
              <p:spPr>
                <a:xfrm>
                  <a:off x="0" y="6348"/>
                  <a:ext cx="1739900" cy="5847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 algn="ctr"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ADCT – Art.55</a:t>
                  </a:r>
                </a:p>
                <a:p>
                  <a:pPr algn="ctr"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30% do OSS</a:t>
                  </a:r>
                </a:p>
              </p:txBody>
            </p:sp>
          </p:grpSp>
          <p:grpSp>
            <p:nvGrpSpPr>
              <p:cNvPr id="162" name="Ondulado 3"/>
              <p:cNvGrpSpPr/>
              <p:nvPr/>
            </p:nvGrpSpPr>
            <p:grpSpPr>
              <a:xfrm>
                <a:off x="3595763" y="-1"/>
                <a:ext cx="2679701" cy="629010"/>
                <a:chOff x="0" y="-1"/>
                <a:chExt cx="2679700" cy="629009"/>
              </a:xfrm>
            </p:grpSpPr>
            <p:sp>
              <p:nvSpPr>
                <p:cNvPr id="160" name="Forma"/>
                <p:cNvSpPr/>
                <p:nvPr/>
              </p:nvSpPr>
              <p:spPr>
                <a:xfrm>
                  <a:off x="0" y="-1"/>
                  <a:ext cx="2679700" cy="629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513" extrusionOk="0">
                      <a:moveTo>
                        <a:pt x="0" y="1641"/>
                      </a:moveTo>
                      <a:cubicBezTo>
                        <a:pt x="7200" y="-4043"/>
                        <a:pt x="14400" y="7325"/>
                        <a:pt x="21600" y="1641"/>
                      </a:cubicBezTo>
                      <a:lnTo>
                        <a:pt x="21600" y="11873"/>
                      </a:lnTo>
                      <a:cubicBezTo>
                        <a:pt x="14400" y="17557"/>
                        <a:pt x="7200" y="6189"/>
                        <a:pt x="0" y="118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161" name="EC – 29/2000"/>
                <p:cNvSpPr txBox="1"/>
                <p:nvPr/>
              </p:nvSpPr>
              <p:spPr>
                <a:xfrm>
                  <a:off x="0" y="145228"/>
                  <a:ext cx="2679700" cy="3385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>
                  <a:lvl1pPr algn="ctr">
                    <a:defRPr sz="1600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sz="1200"/>
                    <a:t>EC – 29/2000</a:t>
                  </a:r>
                </a:p>
              </p:txBody>
            </p:sp>
          </p:grpSp>
          <p:grpSp>
            <p:nvGrpSpPr>
              <p:cNvPr id="165" name="Retângulo de cantos arredondados 4"/>
              <p:cNvGrpSpPr/>
              <p:nvPr/>
            </p:nvGrpSpPr>
            <p:grpSpPr>
              <a:xfrm>
                <a:off x="0" y="988482"/>
                <a:ext cx="9923391" cy="927102"/>
                <a:chOff x="0" y="64770"/>
                <a:chExt cx="9923389" cy="927100"/>
              </a:xfrm>
            </p:grpSpPr>
            <p:sp>
              <p:nvSpPr>
                <p:cNvPr id="163" name="Retângulo Arredondado"/>
                <p:cNvSpPr/>
                <p:nvPr/>
              </p:nvSpPr>
              <p:spPr>
                <a:xfrm>
                  <a:off x="0" y="64770"/>
                  <a:ext cx="9923389" cy="9271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55A11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 sz="1600">
                      <a:solidFill>
                        <a:srgbClr val="FFFFFF"/>
                      </a:solidFill>
                    </a:defRPr>
                  </a:pPr>
                  <a:endParaRPr sz="1200"/>
                </a:p>
              </p:txBody>
            </p:sp>
            <p:sp>
              <p:nvSpPr>
                <p:cNvPr id="164" name="União – Empenhado no ano anterior + variação nominal do PIB…"/>
                <p:cNvSpPr txBox="1"/>
                <p:nvPr/>
              </p:nvSpPr>
              <p:spPr>
                <a:xfrm>
                  <a:off x="45256" y="112825"/>
                  <a:ext cx="9832877" cy="8309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 marL="214313" indent="-214313">
                    <a:buSzPct val="100000"/>
                    <a:buChar char="▪"/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União – Empenhado no ano anterior + variação nominal do PIB</a:t>
                  </a:r>
                </a:p>
                <a:p>
                  <a:pPr marL="214313" indent="-214313">
                    <a:buSzPct val="100000"/>
                    <a:buChar char="▪"/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Estados – 12% da arrecadação de impostos e das transferências financeiras</a:t>
                  </a:r>
                </a:p>
                <a:p>
                  <a:pPr marL="214313" indent="-214313">
                    <a:buSzPct val="100000"/>
                    <a:buChar char="▪"/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Municípios – 15% da arrecadação de impostos e dos recursos das transferências constitucionais</a:t>
                  </a:r>
                </a:p>
              </p:txBody>
            </p:sp>
          </p:grpSp>
          <p:grpSp>
            <p:nvGrpSpPr>
              <p:cNvPr id="168" name="Retângulo 6"/>
              <p:cNvGrpSpPr/>
              <p:nvPr/>
            </p:nvGrpSpPr>
            <p:grpSpPr>
              <a:xfrm>
                <a:off x="-1" y="2099774"/>
                <a:ext cx="3928942" cy="1348385"/>
                <a:chOff x="-1" y="-1"/>
                <a:chExt cx="3928941" cy="1348384"/>
              </a:xfrm>
            </p:grpSpPr>
            <p:sp>
              <p:nvSpPr>
                <p:cNvPr id="166" name="Retângulo"/>
                <p:cNvSpPr/>
                <p:nvPr/>
              </p:nvSpPr>
              <p:spPr>
                <a:xfrm>
                  <a:off x="-1" y="-1"/>
                  <a:ext cx="3928941" cy="1348384"/>
                </a:xfrm>
                <a:prstGeom prst="rect">
                  <a:avLst/>
                </a:prstGeom>
                <a:solidFill>
                  <a:srgbClr val="2E75B6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167" name="Altera a metodologia de financiamento do SUS pela União  (13,2% - 15% RCL)…"/>
                <p:cNvSpPr txBox="1"/>
                <p:nvPr/>
              </p:nvSpPr>
              <p:spPr>
                <a:xfrm>
                  <a:off x="-1" y="135586"/>
                  <a:ext cx="3928941" cy="10772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 marL="214313" indent="-214313">
                    <a:buSzPct val="100000"/>
                    <a:buChar char="▪"/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Altera a metodologia de financiamento do SUS pela União  (13,2% - 15% RCL)</a:t>
                  </a:r>
                </a:p>
                <a:p>
                  <a:pPr marL="214313" indent="-214313">
                    <a:buSzPct val="100000"/>
                    <a:buChar char="▪"/>
                    <a:defRPr sz="1600">
                      <a:solidFill>
                        <a:srgbClr val="FFFFFF"/>
                      </a:solidFill>
                    </a:defRPr>
                  </a:pPr>
                  <a:r>
                    <a:rPr sz="1200"/>
                    <a:t>Torna obrigatória a execução das Emendas Impositivas (1,2% RCL)</a:t>
                  </a:r>
                </a:p>
              </p:txBody>
            </p:sp>
          </p:grpSp>
          <p:grpSp>
            <p:nvGrpSpPr>
              <p:cNvPr id="171" name="Retângulo 10"/>
              <p:cNvGrpSpPr/>
              <p:nvPr/>
            </p:nvGrpSpPr>
            <p:grpSpPr>
              <a:xfrm>
                <a:off x="0" y="3447684"/>
                <a:ext cx="3926597" cy="2185209"/>
                <a:chOff x="0" y="83348"/>
                <a:chExt cx="3926596" cy="2185207"/>
              </a:xfrm>
            </p:grpSpPr>
            <p:sp>
              <p:nvSpPr>
                <p:cNvPr id="169" name="Retângulo"/>
                <p:cNvSpPr/>
                <p:nvPr/>
              </p:nvSpPr>
              <p:spPr>
                <a:xfrm>
                  <a:off x="0" y="236220"/>
                  <a:ext cx="3926596" cy="201930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170" name="Institui o novo Regime Fiscal (20 a)…"/>
                <p:cNvSpPr txBox="1"/>
                <p:nvPr/>
              </p:nvSpPr>
              <p:spPr>
                <a:xfrm>
                  <a:off x="10835" y="83348"/>
                  <a:ext cx="3784526" cy="21852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 algn="ctr">
                    <a:defRPr b="1">
                      <a:solidFill>
                        <a:srgbClr val="FFFFFF"/>
                      </a:solidFill>
                    </a:defRPr>
                  </a:pPr>
                  <a:r>
                    <a:rPr sz="1275" dirty="0" err="1"/>
                    <a:t>Institui</a:t>
                  </a:r>
                  <a:r>
                    <a:rPr sz="1275" dirty="0"/>
                    <a:t> o novo Regime Fiscal (20 a)</a:t>
                  </a:r>
                </a:p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r>
                    <a:rPr sz="1275" dirty="0"/>
                    <a:t>As </a:t>
                  </a:r>
                  <a:r>
                    <a:rPr sz="1275" dirty="0" err="1"/>
                    <a:t>aplicações</a:t>
                  </a:r>
                  <a:r>
                    <a:rPr sz="1275" dirty="0"/>
                    <a:t> </a:t>
                  </a:r>
                  <a:r>
                    <a:rPr sz="1275" dirty="0" err="1"/>
                    <a:t>mínimas</a:t>
                  </a:r>
                  <a:r>
                    <a:rPr sz="1275" dirty="0"/>
                    <a:t> </a:t>
                  </a:r>
                  <a:r>
                    <a:rPr sz="1275" dirty="0" err="1"/>
                    <a:t>em</a:t>
                  </a:r>
                  <a:r>
                    <a:rPr sz="1275" dirty="0"/>
                    <a:t> </a:t>
                  </a:r>
                  <a:r>
                    <a:rPr sz="1275" dirty="0" err="1"/>
                    <a:t>saúde</a:t>
                  </a:r>
                  <a:r>
                    <a:rPr sz="1275" dirty="0"/>
                    <a:t> </a:t>
                  </a:r>
                  <a:r>
                    <a:rPr sz="1275" dirty="0" err="1"/>
                    <a:t>serão</a:t>
                  </a:r>
                  <a:r>
                    <a:rPr sz="1275" dirty="0"/>
                    <a:t>:</a:t>
                  </a:r>
                </a:p>
                <a:p>
                  <a:pPr marL="257175" indent="-257175" algn="ctr">
                    <a:buSzPct val="100000"/>
                    <a:buAutoNum type="arabicPeriod"/>
                    <a:defRPr>
                      <a:solidFill>
                        <a:srgbClr val="FFFFFF"/>
                      </a:solidFill>
                    </a:defRPr>
                  </a:pPr>
                  <a:r>
                    <a:rPr sz="1275" dirty="0"/>
                    <a:t>No </a:t>
                  </a:r>
                  <a:r>
                    <a:rPr sz="1275" dirty="0" err="1"/>
                    <a:t>exercício</a:t>
                  </a:r>
                  <a:r>
                    <a:rPr sz="1275" dirty="0"/>
                    <a:t> de 2017 = 15%</a:t>
                  </a:r>
                </a:p>
                <a:p>
                  <a:pPr marL="257175" indent="-257175" algn="ctr">
                    <a:buSzPct val="100000"/>
                    <a:buAutoNum type="arabicPeriod"/>
                    <a:defRPr>
                      <a:solidFill>
                        <a:srgbClr val="FFFFFF"/>
                      </a:solidFill>
                    </a:defRPr>
                  </a:pPr>
                  <a:r>
                    <a:rPr sz="1275" dirty="0"/>
                    <a:t>Nos </a:t>
                  </a:r>
                  <a:r>
                    <a:rPr sz="1275" dirty="0" err="1"/>
                    <a:t>exercícios</a:t>
                  </a:r>
                  <a:r>
                    <a:rPr sz="1275" dirty="0"/>
                    <a:t> </a:t>
                  </a:r>
                  <a:r>
                    <a:rPr sz="1275" dirty="0" err="1"/>
                    <a:t>posteriores</a:t>
                  </a:r>
                  <a:r>
                    <a:rPr sz="1275" dirty="0"/>
                    <a:t>, </a:t>
                  </a:r>
                  <a:r>
                    <a:rPr sz="1275" dirty="0" err="1"/>
                    <a:t>aplicações</a:t>
                  </a:r>
                  <a:r>
                    <a:rPr sz="1275" dirty="0"/>
                    <a:t> </a:t>
                  </a:r>
                  <a:r>
                    <a:rPr sz="1275" dirty="0" err="1"/>
                    <a:t>mínimas</a:t>
                  </a:r>
                  <a:r>
                    <a:rPr sz="1275" dirty="0"/>
                    <a:t> do </a:t>
                  </a:r>
                  <a:r>
                    <a:rPr sz="1275" dirty="0" err="1"/>
                    <a:t>exercício</a:t>
                  </a:r>
                  <a:r>
                    <a:rPr sz="1275" dirty="0"/>
                    <a:t> </a:t>
                  </a:r>
                  <a:r>
                    <a:rPr sz="1275" dirty="0" err="1"/>
                    <a:t>imediatamente</a:t>
                  </a:r>
                  <a:r>
                    <a:rPr sz="1275" dirty="0"/>
                    <a:t> anterior, </a:t>
                  </a:r>
                  <a:r>
                    <a:rPr sz="1275" dirty="0" err="1"/>
                    <a:t>corrigidos</a:t>
                  </a:r>
                  <a:r>
                    <a:rPr sz="1275" dirty="0"/>
                    <a:t> pela </a:t>
                  </a:r>
                  <a:r>
                    <a:rPr sz="1275" dirty="0" err="1"/>
                    <a:t>variação</a:t>
                  </a:r>
                  <a:r>
                    <a:rPr sz="1275" dirty="0"/>
                    <a:t> do IPCA de 12 </a:t>
                  </a:r>
                  <a:r>
                    <a:rPr sz="1275" dirty="0" err="1"/>
                    <a:t>meses</a:t>
                  </a:r>
                  <a:endParaRPr sz="1275" dirty="0"/>
                </a:p>
              </p:txBody>
            </p:sp>
          </p:grpSp>
          <p:grpSp>
            <p:nvGrpSpPr>
              <p:cNvPr id="174" name="Elipse 8"/>
              <p:cNvGrpSpPr/>
              <p:nvPr/>
            </p:nvGrpSpPr>
            <p:grpSpPr>
              <a:xfrm>
                <a:off x="4408073" y="3322866"/>
                <a:ext cx="2109888" cy="609602"/>
                <a:chOff x="0" y="7620"/>
                <a:chExt cx="2109886" cy="609601"/>
              </a:xfrm>
            </p:grpSpPr>
            <p:sp>
              <p:nvSpPr>
                <p:cNvPr id="172" name="Oval"/>
                <p:cNvSpPr/>
                <p:nvPr/>
              </p:nvSpPr>
              <p:spPr>
                <a:xfrm>
                  <a:off x="0" y="7620"/>
                  <a:ext cx="2109886" cy="609601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173" name="EC – 86 / 2015"/>
                <p:cNvSpPr txBox="1"/>
                <p:nvPr/>
              </p:nvSpPr>
              <p:spPr>
                <a:xfrm>
                  <a:off x="308985" y="127756"/>
                  <a:ext cx="1491914" cy="3693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>
                  <a:lvl1pPr algn="ctr"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sz="1350"/>
                    <a:t>EC – 86 / 2015</a:t>
                  </a:r>
                </a:p>
              </p:txBody>
            </p:sp>
          </p:grpSp>
          <p:grpSp>
            <p:nvGrpSpPr>
              <p:cNvPr id="177" name="Retângulo 14"/>
              <p:cNvGrpSpPr/>
              <p:nvPr/>
            </p:nvGrpSpPr>
            <p:grpSpPr>
              <a:xfrm>
                <a:off x="6999437" y="2417660"/>
                <a:ext cx="3505201" cy="2585318"/>
                <a:chOff x="0" y="-18120"/>
                <a:chExt cx="3505200" cy="2585316"/>
              </a:xfrm>
            </p:grpSpPr>
            <p:sp>
              <p:nvSpPr>
                <p:cNvPr id="175" name="Retângulo"/>
                <p:cNvSpPr/>
                <p:nvPr/>
              </p:nvSpPr>
              <p:spPr>
                <a:xfrm>
                  <a:off x="0" y="0"/>
                  <a:ext cx="3505200" cy="2549076"/>
                </a:xfrm>
                <a:prstGeom prst="rect">
                  <a:avLst/>
                </a:prstGeom>
                <a:solidFill>
                  <a:srgbClr val="7030A0"/>
                </a:solidFill>
                <a:ln w="12700" cap="flat">
                  <a:solidFill>
                    <a:srgbClr val="42719B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176" name="Ausência – não vinculação dos recursos federais para a saúde…"/>
                <p:cNvSpPr txBox="1"/>
                <p:nvPr/>
              </p:nvSpPr>
              <p:spPr>
                <a:xfrm>
                  <a:off x="0" y="-18120"/>
                  <a:ext cx="3505200" cy="25853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</a:defRPr>
                  </a:pPr>
                  <a:r>
                    <a:rPr sz="1350"/>
                    <a:t>Ausência – não vinculação dos recursos federais para a saúde</a:t>
                  </a:r>
                </a:p>
                <a:p>
                  <a:pPr>
                    <a:defRPr b="1">
                      <a:solidFill>
                        <a:srgbClr val="FFFFFF"/>
                      </a:solidFill>
                    </a:defRPr>
                  </a:pPr>
                  <a:endParaRPr sz="1350"/>
                </a:p>
                <a:p>
                  <a:pPr>
                    <a:defRPr b="1">
                      <a:solidFill>
                        <a:srgbClr val="FFFFFF"/>
                      </a:solidFill>
                    </a:defRPr>
                  </a:pPr>
                  <a:r>
                    <a:rPr sz="1350"/>
                    <a:t>Ganho  - 1) define o que são despesas com saúde; 2) dá ênfase ao processo de planejamento; 3) fortalece as transferências fundo a fundo para custeio e investimento</a:t>
                  </a:r>
                </a:p>
              </p:txBody>
            </p:sp>
          </p:grpSp>
          <p:sp>
            <p:nvSpPr>
              <p:cNvPr id="178" name="Seta para a direita 12"/>
              <p:cNvSpPr/>
              <p:nvPr/>
            </p:nvSpPr>
            <p:spPr>
              <a:xfrm>
                <a:off x="2524089" y="165061"/>
                <a:ext cx="749301" cy="32025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2060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79" name="Seta para baixo 17"/>
              <p:cNvSpPr/>
              <p:nvPr/>
            </p:nvSpPr>
            <p:spPr>
              <a:xfrm>
                <a:off x="5322108" y="2924384"/>
                <a:ext cx="90513" cy="334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681"/>
                    </a:moveTo>
                    <a:lnTo>
                      <a:pt x="5400" y="18681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8681"/>
                    </a:lnTo>
                    <a:lnTo>
                      <a:pt x="21600" y="18681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80" name="Conector angulado 26"/>
              <p:cNvSpPr/>
              <p:nvPr/>
            </p:nvSpPr>
            <p:spPr>
              <a:xfrm>
                <a:off x="6452467" y="2876655"/>
                <a:ext cx="546973" cy="53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1" name="Conector angulado 29"/>
              <p:cNvSpPr/>
              <p:nvPr/>
            </p:nvSpPr>
            <p:spPr>
              <a:xfrm>
                <a:off x="6452468" y="2621157"/>
                <a:ext cx="546970" cy="164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2" name="Conector angulado 35"/>
              <p:cNvSpPr/>
              <p:nvPr/>
            </p:nvSpPr>
            <p:spPr>
              <a:xfrm>
                <a:off x="3926595" y="4223916"/>
                <a:ext cx="815862" cy="76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350"/>
              </a:p>
            </p:txBody>
          </p:sp>
          <p:sp>
            <p:nvSpPr>
              <p:cNvPr id="183" name="Conector angulado 37"/>
              <p:cNvSpPr/>
              <p:nvPr/>
            </p:nvSpPr>
            <p:spPr>
              <a:xfrm>
                <a:off x="3931914" y="2937083"/>
                <a:ext cx="640552" cy="56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lnTo>
                      <a:pt x="1080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endParaRPr sz="1350"/>
              </a:p>
            </p:txBody>
          </p:sp>
        </p:grpSp>
      </p:grpSp>
      <p:sp>
        <p:nvSpPr>
          <p:cNvPr id="186" name="CaixaDeTexto 44"/>
          <p:cNvSpPr txBox="1"/>
          <p:nvPr/>
        </p:nvSpPr>
        <p:spPr>
          <a:xfrm>
            <a:off x="7164103" y="5546809"/>
            <a:ext cx="11753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>
              <a:defRPr sz="1600"/>
            </a:lvl1pPr>
          </a:lstStyle>
          <a:p>
            <a:r>
              <a:rPr sz="1200"/>
              <a:t>Fonte:CONASS</a:t>
            </a:r>
          </a:p>
        </p:txBody>
      </p:sp>
      <p:sp>
        <p:nvSpPr>
          <p:cNvPr id="187" name="CaixaDeTexto 24"/>
          <p:cNvSpPr txBox="1"/>
          <p:nvPr/>
        </p:nvSpPr>
        <p:spPr>
          <a:xfrm>
            <a:off x="8378496" y="5437625"/>
            <a:ext cx="16542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r"/>
          </a:lstStyle>
          <a:p>
            <a:r>
              <a:rPr sz="135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446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19456</TotalTime>
  <Words>2895</Words>
  <Application>Microsoft Office PowerPoint</Application>
  <PresentationFormat>Apresentação na tela (4:3)</PresentationFormat>
  <Paragraphs>361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Comic Sans MS</vt:lpstr>
      <vt:lpstr>Wingdings</vt:lpstr>
      <vt:lpstr>Wingdings 3</vt:lpstr>
      <vt:lpstr>Íon - Sala da Diretoria</vt:lpstr>
      <vt:lpstr>Apresentação do PowerPoint</vt:lpstr>
      <vt:lpstr>   Financiamento adequado e suficiente para o SUS</vt:lpstr>
      <vt:lpstr>Apresentação do PowerPoint</vt:lpstr>
      <vt:lpstr>Apresentação do PowerPoint</vt:lpstr>
      <vt:lpstr>Apresentação do PowerPoint</vt:lpstr>
      <vt:lpstr>Financiamento adequado e suficiente para o SUS</vt:lpstr>
      <vt:lpstr>Apresentação do PowerPoint</vt:lpstr>
      <vt:lpstr>Apresentação do PowerPoint</vt:lpstr>
      <vt:lpstr>Apresentação do PowerPoint</vt:lpstr>
      <vt:lpstr>Financiamento adequado e suficiente para o SUS</vt:lpstr>
      <vt:lpstr>Financiamento adequado e suficiente para o SUS</vt:lpstr>
      <vt:lpstr>Apresentação do PowerPoint</vt:lpstr>
      <vt:lpstr>Apresentação do PowerPoint</vt:lpstr>
      <vt:lpstr>Apresentação do PowerPoint</vt:lpstr>
      <vt:lpstr>Financiamento adequado e suficiente para o SUS</vt:lpstr>
      <vt:lpstr>Apresentação do PowerPoint</vt:lpstr>
      <vt:lpstr>Gasto em saúde em países selecionados 2012</vt:lpstr>
      <vt:lpstr>Variação de Participação Per Capita dos Entes Federados em ASPS (valores deflacionados pela média  anual do IPCA para 2011)</vt:lpstr>
      <vt:lpstr>Apresentação do PowerPoint</vt:lpstr>
      <vt:lpstr>Apresentação do PowerPoint</vt:lpstr>
      <vt:lpstr>Apresentação do PowerPoint</vt:lpstr>
      <vt:lpstr>DISTRIBUIÇÃO E ALOCAÇÃO DOS RECURSOS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Saúde e o Pacto Federativo</dc:title>
  <dc:creator>Jurandi Frutuoso Silva</dc:creator>
  <cp:lastModifiedBy>Alexandre Mont'Alverne</cp:lastModifiedBy>
  <cp:revision>63</cp:revision>
  <dcterms:modified xsi:type="dcterms:W3CDTF">2019-06-11T12:25:42Z</dcterms:modified>
</cp:coreProperties>
</file>