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416" r:id="rId7"/>
    <p:sldId id="260" r:id="rId8"/>
    <p:sldId id="266" r:id="rId9"/>
    <p:sldId id="423" r:id="rId10"/>
    <p:sldId id="269" r:id="rId11"/>
    <p:sldId id="268" r:id="rId12"/>
    <p:sldId id="275" r:id="rId13"/>
    <p:sldId id="276" r:id="rId14"/>
    <p:sldId id="424" r:id="rId15"/>
    <p:sldId id="270" r:id="rId16"/>
    <p:sldId id="422" r:id="rId17"/>
    <p:sldId id="417" r:id="rId18"/>
    <p:sldId id="419" r:id="rId19"/>
    <p:sldId id="271" r:id="rId20"/>
    <p:sldId id="418" r:id="rId21"/>
    <p:sldId id="421" r:id="rId22"/>
    <p:sldId id="420" r:id="rId23"/>
    <p:sldId id="288" r:id="rId24"/>
    <p:sldId id="425" r:id="rId25"/>
    <p:sldId id="342" r:id="rId26"/>
    <p:sldId id="272" r:id="rId27"/>
    <p:sldId id="273" r:id="rId28"/>
    <p:sldId id="974" r:id="rId29"/>
    <p:sldId id="289" r:id="rId30"/>
    <p:sldId id="274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mover o slide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16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16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6E5FF56-01FA-4BF8-A9F9-E1E7758880FC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2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38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C17D4E5-2273-4A3E-929C-BEE4B69E3330}" type="slidenum">
              <a:rPr lang="pt-BR" sz="1200" b="0" strike="noStrike" spc="-1">
                <a:latin typeface="Times New Roman"/>
              </a:rPr>
              <a:pPr algn="r">
                <a:lnSpc>
                  <a:spcPct val="100000"/>
                </a:lnSpc>
              </a:pPr>
              <a:t>9</a:t>
            </a:fld>
            <a:endParaRPr lang="pt-B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682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199D428-8C1C-4E64-AF1E-B7CC42AE5384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81208" y="8686460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SzPct val="100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4A847926-5292-4BBC-990D-4DB7062F1F14}" type="slidenum">
              <a:rPr lang="pt-BR" altLang="pt-BR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>
                <a:lnSpc>
                  <a:spcPct val="95000"/>
                </a:lnSpc>
                <a:buSzPct val="100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27</a:t>
            </a:fld>
            <a:endParaRPr lang="pt-BR" altLang="pt-BR" sz="1200" dirty="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3881208" y="8686461"/>
            <a:ext cx="2973912" cy="454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SzPct val="100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C3472191-BC14-4EA8-A224-71DD2D03C912}" type="slidenum">
              <a:rPr lang="pt-BR" altLang="pt-BR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>
                <a:lnSpc>
                  <a:spcPct val="95000"/>
                </a:lnSpc>
                <a:buSzPct val="100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27</a:t>
            </a:fld>
            <a:endParaRPr lang="pt-BR" altLang="pt-BR" sz="1200" dirty="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07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0165" tIns="40083" rIns="80165" bIns="40083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3884760" y="8685360"/>
            <a:ext cx="2944080" cy="42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CF933237-63A0-4B3C-9F38-2F803DFCFA00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13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31888" y="685800"/>
            <a:ext cx="4567237" cy="3427413"/>
          </a:xfrm>
          <a:prstGeom prst="rect">
            <a:avLst/>
          </a:prstGeom>
        </p:spPr>
      </p:sp>
      <p:sp>
        <p:nvSpPr>
          <p:cNvPr id="38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58680" cy="4112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37C2446-48B2-4FF8-826F-6C6A0E95F7AB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1143000" y="685800"/>
            <a:ext cx="4571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1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500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37C2446-48B2-4FF8-826F-6C6A0E95F7AB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1143000" y="685800"/>
            <a:ext cx="4571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1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37C2446-48B2-4FF8-826F-6C6A0E95F7AB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1143000" y="685800"/>
            <a:ext cx="4571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1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4296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37C2446-48B2-4FF8-826F-6C6A0E95F7AB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1143000" y="685800"/>
            <a:ext cx="4571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1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5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37C2446-48B2-4FF8-826F-6C6A0E95F7AB}" type="slidenum">
              <a:rPr lang="pt-B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21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88" name="CustomShape 2"/>
          <p:cNvSpPr/>
          <p:nvPr/>
        </p:nvSpPr>
        <p:spPr>
          <a:xfrm>
            <a:off x="1143000" y="685800"/>
            <a:ext cx="4571280" cy="34282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7760" cy="411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489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AC8110C-2C76-4B17-82D2-64E9C1625C5A}" type="slidenum">
              <a:rPr lang="pt-BR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pPr algn="r">
                <a:lnSpc>
                  <a:spcPct val="100000"/>
                </a:lnSpc>
              </a:pPr>
              <a:t>22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858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AC8110C-2C76-4B17-82D2-64E9C1625C5A}" type="slidenum">
              <a:rPr lang="pt-BR" sz="12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pPr algn="r">
                <a:lnSpc>
                  <a:spcPct val="100000"/>
                </a:lnSpc>
              </a:pPr>
              <a:t>23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</p:spPr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640" cy="4811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323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stomShape 1" hidden="1"/>
          <p:cNvSpPr/>
          <p:nvPr/>
        </p:nvSpPr>
        <p:spPr>
          <a:xfrm>
            <a:off x="0" y="366840"/>
            <a:ext cx="9143280" cy="83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" name="CustomShape 2" hidden="1"/>
          <p:cNvSpPr/>
          <p:nvPr/>
        </p:nvSpPr>
        <p:spPr>
          <a:xfrm>
            <a:off x="0" y="0"/>
            <a:ext cx="9143280" cy="3099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08160"/>
            <a:ext cx="914328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 flipV="1">
            <a:off x="5410080" y="35964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 flipV="1">
            <a:off x="5410080" y="439560"/>
            <a:ext cx="3733200" cy="1792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5407200" y="497520"/>
            <a:ext cx="3062520" cy="26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7373520" y="588960"/>
            <a:ext cx="1599480" cy="36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9084960" y="-2160"/>
            <a:ext cx="5688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9044640" y="-2160"/>
            <a:ext cx="2664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 hidden="1"/>
          <p:cNvSpPr/>
          <p:nvPr/>
        </p:nvSpPr>
        <p:spPr>
          <a:xfrm>
            <a:off x="9025560" y="-2160"/>
            <a:ext cx="8280" cy="62100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 hidden="1"/>
          <p:cNvSpPr/>
          <p:nvPr/>
        </p:nvSpPr>
        <p:spPr>
          <a:xfrm>
            <a:off x="8975520" y="-2160"/>
            <a:ext cx="26640" cy="62100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 hidden="1"/>
          <p:cNvSpPr/>
          <p:nvPr/>
        </p:nvSpPr>
        <p:spPr>
          <a:xfrm>
            <a:off x="8915760" y="360"/>
            <a:ext cx="54000" cy="58464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 hidden="1"/>
          <p:cNvSpPr/>
          <p:nvPr/>
        </p:nvSpPr>
        <p:spPr>
          <a:xfrm>
            <a:off x="8873640" y="360"/>
            <a:ext cx="8280" cy="58464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5410080" y="380916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 flipV="1">
            <a:off x="5410080" y="3896280"/>
            <a:ext cx="3733200" cy="1911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 flipV="1">
            <a:off x="5410080" y="4114440"/>
            <a:ext cx="3733200" cy="82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 flipV="1">
            <a:off x="5410080" y="4163760"/>
            <a:ext cx="1965240" cy="176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 flipV="1">
            <a:off x="5410080" y="4198680"/>
            <a:ext cx="1965240" cy="82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5410080" y="3962520"/>
            <a:ext cx="3062520" cy="26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7376400" y="4061160"/>
            <a:ext cx="1599480" cy="36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0" y="3649680"/>
            <a:ext cx="9143280" cy="24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0" y="3675600"/>
            <a:ext cx="9143280" cy="1400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 flipV="1">
            <a:off x="6414120" y="3642480"/>
            <a:ext cx="2729160" cy="2476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0" y="0"/>
            <a:ext cx="9143280" cy="37011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1103400"/>
            <a:ext cx="8228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0" y="366840"/>
            <a:ext cx="9143280" cy="83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2"/>
          <p:cNvSpPr/>
          <p:nvPr/>
        </p:nvSpPr>
        <p:spPr>
          <a:xfrm>
            <a:off x="0" y="0"/>
            <a:ext cx="9143280" cy="3099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3"/>
          <p:cNvSpPr/>
          <p:nvPr/>
        </p:nvSpPr>
        <p:spPr>
          <a:xfrm>
            <a:off x="0" y="308160"/>
            <a:ext cx="914328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CustomShape 4"/>
          <p:cNvSpPr/>
          <p:nvPr/>
        </p:nvSpPr>
        <p:spPr>
          <a:xfrm flipV="1">
            <a:off x="5410080" y="35964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CustomShape 5"/>
          <p:cNvSpPr/>
          <p:nvPr/>
        </p:nvSpPr>
        <p:spPr>
          <a:xfrm flipV="1">
            <a:off x="5410080" y="439560"/>
            <a:ext cx="3733200" cy="1792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6"/>
          <p:cNvSpPr/>
          <p:nvPr/>
        </p:nvSpPr>
        <p:spPr>
          <a:xfrm>
            <a:off x="5407200" y="497520"/>
            <a:ext cx="3062520" cy="2664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CustomShape 7"/>
          <p:cNvSpPr/>
          <p:nvPr/>
        </p:nvSpPr>
        <p:spPr>
          <a:xfrm>
            <a:off x="7373520" y="588960"/>
            <a:ext cx="1599480" cy="36000"/>
          </a:xfrm>
          <a:prstGeom prst="roundRect">
            <a:avLst>
              <a:gd name="adj" fmla="val 16667"/>
            </a:avLst>
          </a:prstGeom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CustomShape 8"/>
          <p:cNvSpPr/>
          <p:nvPr/>
        </p:nvSpPr>
        <p:spPr>
          <a:xfrm>
            <a:off x="9084960" y="-2160"/>
            <a:ext cx="5688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0" name="CustomShape 9"/>
          <p:cNvSpPr/>
          <p:nvPr/>
        </p:nvSpPr>
        <p:spPr>
          <a:xfrm>
            <a:off x="9044640" y="-2160"/>
            <a:ext cx="2664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1" name="CustomShape 10"/>
          <p:cNvSpPr/>
          <p:nvPr/>
        </p:nvSpPr>
        <p:spPr>
          <a:xfrm>
            <a:off x="9025560" y="-2160"/>
            <a:ext cx="8280" cy="62100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2" name="CustomShape 11"/>
          <p:cNvSpPr/>
          <p:nvPr/>
        </p:nvSpPr>
        <p:spPr>
          <a:xfrm>
            <a:off x="8975520" y="-2160"/>
            <a:ext cx="26640" cy="62100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3" name="CustomShape 12"/>
          <p:cNvSpPr/>
          <p:nvPr/>
        </p:nvSpPr>
        <p:spPr>
          <a:xfrm>
            <a:off x="8915760" y="360"/>
            <a:ext cx="54000" cy="58464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4" name="CustomShape 13"/>
          <p:cNvSpPr/>
          <p:nvPr/>
        </p:nvSpPr>
        <p:spPr>
          <a:xfrm>
            <a:off x="8873640" y="360"/>
            <a:ext cx="8280" cy="58464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st="2556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5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76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ude.gov.br/sargsus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95640" y="980728"/>
            <a:ext cx="8457480" cy="2304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200000"/>
              </a:lnSpc>
            </a:pP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br>
              <a:rPr sz="2800" dirty="0">
                <a:latin typeface="Trebuchet MS" pitchFamily="34" charset="0"/>
              </a:rPr>
            </a:br>
            <a:r>
              <a:rPr lang="pt-BR" sz="3600" b="0" strike="noStrike" spc="-1" dirty="0">
                <a:solidFill>
                  <a:srgbClr val="FFFFFF"/>
                </a:solidFill>
                <a:latin typeface="Trebuchet MS" pitchFamily="34" charset="0"/>
              </a:rPr>
              <a:t>SAÚDE COMO DIREITO</a:t>
            </a:r>
            <a:br>
              <a:rPr sz="3600" dirty="0">
                <a:latin typeface="Trebuchet MS" pitchFamily="34" charset="0"/>
              </a:rPr>
            </a:br>
            <a:r>
              <a:rPr lang="pt-BR" sz="3600" b="0" strike="noStrike" spc="-1" dirty="0">
                <a:solidFill>
                  <a:srgbClr val="FFFFFF"/>
                </a:solidFill>
                <a:latin typeface="Trebuchet MS" pitchFamily="34" charset="0"/>
              </a:rPr>
              <a:t>  a cidadania e a dignidade na assistência à saúde.</a:t>
            </a:r>
            <a:endParaRPr lang="pt-BR" sz="3600" b="0" strike="noStrike" spc="-1" dirty="0">
              <a:latin typeface="Trebuchet MS" pitchFamily="34" charset="0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-324720" y="4725000"/>
            <a:ext cx="9216360" cy="158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4080" algn="ctr">
              <a:lnSpc>
                <a:spcPct val="200000"/>
              </a:lnSpc>
              <a:spcBef>
                <a:spcPts val="300"/>
              </a:spcBef>
            </a:pPr>
            <a:r>
              <a:rPr lang="pt-BR" sz="2800" b="1" strike="noStrike" spc="-1" dirty="0">
                <a:solidFill>
                  <a:srgbClr val="424456"/>
                </a:solidFill>
                <a:latin typeface="Trebuchet MS" pitchFamily="34" charset="0"/>
              </a:rPr>
              <a:t>Conferência Estadual de Saúde de Alagoas</a:t>
            </a:r>
          </a:p>
          <a:p>
            <a:pPr marL="64080" algn="ctr">
              <a:lnSpc>
                <a:spcPct val="200000"/>
              </a:lnSpc>
              <a:spcBef>
                <a:spcPts val="300"/>
              </a:spcBef>
            </a:pPr>
            <a:r>
              <a:rPr lang="pt-BR" sz="2800" b="0" strike="noStrike" spc="-1" dirty="0">
                <a:solidFill>
                  <a:srgbClr val="424456"/>
                </a:solidFill>
                <a:latin typeface="Trebuchet MS" pitchFamily="34" charset="0"/>
              </a:rPr>
              <a:t>junho de 2019</a:t>
            </a:r>
            <a:endParaRPr lang="pt-BR" sz="2800" b="0" strike="noStrike" spc="-1" dirty="0">
              <a:latin typeface="Trebuchet MS" pitchFamily="34" charset="0"/>
            </a:endParaRPr>
          </a:p>
          <a:p>
            <a:pPr marL="64080" algn="ctr">
              <a:lnSpc>
                <a:spcPct val="200000"/>
              </a:lnSpc>
              <a:spcBef>
                <a:spcPts val="300"/>
              </a:spcBef>
            </a:pPr>
            <a:r>
              <a:rPr lang="pt-BR" sz="2400" b="1" strike="noStrike" spc="-1" dirty="0">
                <a:solidFill>
                  <a:srgbClr val="424456"/>
                </a:solidFill>
                <a:latin typeface="Trebuchet MS"/>
              </a:rPr>
              <a:t>     	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85679" y="764704"/>
            <a:ext cx="8640360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424456"/>
                </a:solidFill>
                <a:latin typeface="Trebuchet MS"/>
              </a:rPr>
              <a:t>Alagoas - imunizações, cobertura - 2018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7040" y="1412776"/>
            <a:ext cx="9035640" cy="515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pt-BR" sz="2500" b="1" strike="noStrike" spc="-1" dirty="0">
              <a:solidFill>
                <a:srgbClr val="000000"/>
              </a:solidFill>
              <a:latin typeface="Trebuchet MS" pitchFamily="34" charset="0"/>
            </a:endParaRPr>
          </a:p>
          <a:p>
            <a:pPr marL="365760" indent="-255240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endParaRPr lang="pt-BR" sz="2500" b="1" spc="-1" dirty="0">
              <a:solidFill>
                <a:srgbClr val="000000"/>
              </a:solidFill>
              <a:latin typeface="Trebuchet MS" pitchFamily="34" charset="0"/>
            </a:endParaRPr>
          </a:p>
          <a:p>
            <a:pPr marL="110520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</a:pPr>
            <a:r>
              <a:rPr lang="pt-BR" sz="4800" b="1" strike="noStrike" spc="-1" dirty="0">
                <a:solidFill>
                  <a:srgbClr val="000000"/>
                </a:solidFill>
                <a:latin typeface="Trebuchet MS" pitchFamily="34" charset="0"/>
              </a:rPr>
              <a:t>	Febre Amarela: 2,93% </a:t>
            </a:r>
            <a:endParaRPr lang="pt-BR" sz="4800" b="1" spc="-1" dirty="0">
              <a:solidFill>
                <a:srgbClr val="000000"/>
              </a:solidFill>
              <a:latin typeface="Trebuchet MS" pitchFamily="34" charset="0"/>
            </a:endParaRPr>
          </a:p>
          <a:p>
            <a:pPr marL="110520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</a:pPr>
            <a:endParaRPr lang="pt-BR" sz="2500" b="1" spc="-1" dirty="0">
              <a:solidFill>
                <a:srgbClr val="000000"/>
              </a:solidFill>
              <a:latin typeface="Trebuchet MS" pitchFamily="34" charset="0"/>
            </a:endParaRPr>
          </a:p>
          <a:p>
            <a:pPr marL="110520" algn="r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</a:pPr>
            <a:r>
              <a:rPr lang="pt-BR" sz="2400" strike="noStrike" spc="-1" dirty="0">
                <a:solidFill>
                  <a:srgbClr val="000000"/>
                </a:solidFill>
                <a:latin typeface="Trebuchet MS" pitchFamily="34" charset="0"/>
              </a:rPr>
              <a:t>(fonte: tabnet/datasus)</a:t>
            </a:r>
            <a:endParaRPr lang="pt-BR" sz="2400" strike="noStrike" spc="-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43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0" y="764640"/>
            <a:ext cx="8686080" cy="58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3600" b="0" strike="noStrike" spc="-1">
                <a:solidFill>
                  <a:srgbClr val="000000"/>
                </a:solidFill>
                <a:latin typeface="Trebuchet MS"/>
              </a:rPr>
              <a:t>		</a:t>
            </a:r>
            <a:r>
              <a:rPr lang="pt-BR" sz="3600" b="1" strike="noStrike" spc="-1">
                <a:solidFill>
                  <a:srgbClr val="000000"/>
                </a:solidFill>
                <a:latin typeface="Trebuchet MS"/>
              </a:rPr>
              <a:t>retrovisor do financiamento no SUS:</a:t>
            </a:r>
            <a:endParaRPr lang="pt-BR" sz="3600" b="0" strike="noStrike" spc="-1">
              <a:latin typeface="Arial"/>
            </a:endParaRPr>
          </a:p>
          <a:p>
            <a:pPr marL="365760" indent="-255240" algn="just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  <a:buFont typeface="Wingdings" charset="2"/>
              <a:buChar char=""/>
            </a:pPr>
            <a:r>
              <a:rPr lang="pt-BR" sz="3600" b="0" strike="noStrike" spc="-1">
                <a:solidFill>
                  <a:srgbClr val="000000"/>
                </a:solidFill>
                <a:latin typeface="Trebuchet MS"/>
              </a:rPr>
              <a:t>	Não aplicação dos 30% da seguridade social para a saúde</a:t>
            </a:r>
            <a:endParaRPr lang="pt-BR" sz="3600" b="0" strike="noStrike" spc="-1">
              <a:latin typeface="Arial"/>
            </a:endParaRPr>
          </a:p>
          <a:p>
            <a:pPr marL="365760" indent="-255240" algn="just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  <a:buFont typeface="Wingdings" charset="2"/>
              <a:buChar char=""/>
            </a:pPr>
            <a:r>
              <a:rPr lang="pt-BR" sz="3600" b="0" strike="noStrike" spc="-1">
                <a:solidFill>
                  <a:srgbClr val="000000"/>
                </a:solidFill>
                <a:latin typeface="Trebuchet MS"/>
              </a:rPr>
              <a:t>	A CPMF não investida integralmente na saúde (governo FHC)</a:t>
            </a:r>
            <a:endParaRPr lang="pt-BR" sz="3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t-BR" sz="3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7735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354240" y="692640"/>
            <a:ext cx="8434440" cy="588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000" lnSpcReduction="10000"/>
          </a:bodyPr>
          <a:lstStyle/>
          <a:p>
            <a:pPr marL="365760" indent="-255240" algn="just">
              <a:lnSpc>
                <a:spcPct val="200000"/>
              </a:lnSpc>
              <a:spcBef>
                <a:spcPts val="300"/>
              </a:spcBef>
              <a:buClr>
                <a:srgbClr val="A04DA3"/>
              </a:buClr>
              <a:buFont typeface="Wingdings" charset="2"/>
              <a:buChar char=""/>
            </a:pPr>
            <a:r>
              <a:rPr lang="pt-BR" sz="3600" b="0" strike="noStrike" spc="-1" dirty="0">
                <a:solidFill>
                  <a:srgbClr val="000000"/>
                </a:solidFill>
                <a:latin typeface="Trebuchet MS"/>
              </a:rPr>
              <a:t>		</a:t>
            </a:r>
            <a:r>
              <a:rPr lang="pt-BR" sz="3800" b="0" strike="noStrike" spc="-1" dirty="0">
                <a:solidFill>
                  <a:srgbClr val="000000"/>
                </a:solidFill>
                <a:latin typeface="Trebuchet MS"/>
              </a:rPr>
              <a:t>A DRU (1985) e que hoje está em 30%</a:t>
            </a:r>
            <a:endParaRPr lang="pt-BR" sz="3800" b="0" strike="noStrike" spc="-1" dirty="0">
              <a:latin typeface="Arial"/>
            </a:endParaRPr>
          </a:p>
          <a:p>
            <a:pPr marL="571680" indent="-570960" algn="ju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Font typeface="Wingdings" charset="2"/>
              <a:buChar char=""/>
            </a:pPr>
            <a:r>
              <a:rPr lang="pt-BR" sz="3800" b="0" strike="noStrike" spc="-1" dirty="0">
                <a:solidFill>
                  <a:srgbClr val="000000"/>
                </a:solidFill>
                <a:latin typeface="Trebuchet MS"/>
              </a:rPr>
              <a:t>		A EC 95 que congela os recursos da saúde nos níveis de 2017, corrigidos pelo IPCA (retirará – </a:t>
            </a:r>
            <a:r>
              <a:rPr lang="pt-BR" sz="3800" b="1" strike="noStrike" spc="-1" dirty="0">
                <a:solidFill>
                  <a:srgbClr val="000000"/>
                </a:solidFill>
                <a:latin typeface="Trebuchet MS"/>
              </a:rPr>
              <a:t>se as RCL crescerem </a:t>
            </a:r>
            <a:r>
              <a:rPr lang="pt-BR" sz="3800" b="0" strike="noStrike" spc="-1" dirty="0">
                <a:solidFill>
                  <a:srgbClr val="000000"/>
                </a:solidFill>
                <a:latin typeface="Trebuchet MS"/>
              </a:rPr>
              <a:t>– por volta de  </a:t>
            </a:r>
            <a:r>
              <a:rPr lang="pt-BR" sz="3800" b="1" strike="noStrike" spc="-1" dirty="0">
                <a:solidFill>
                  <a:srgbClr val="000000"/>
                </a:solidFill>
                <a:latin typeface="Trebuchet MS"/>
              </a:rPr>
              <a:t>R$ 200 bilhões </a:t>
            </a:r>
            <a:r>
              <a:rPr lang="pt-BR" sz="3800" b="0" strike="noStrike" spc="-1" dirty="0">
                <a:solidFill>
                  <a:srgbClr val="000000"/>
                </a:solidFill>
                <a:latin typeface="Trebuchet MS"/>
              </a:rPr>
              <a:t>em 20 anos)</a:t>
            </a:r>
            <a:endParaRPr lang="pt-B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</a:pPr>
            <a:endParaRPr lang="pt-BR" sz="3800" b="0" strike="noStrike" spc="-1" dirty="0">
              <a:latin typeface="Arial"/>
            </a:endParaRPr>
          </a:p>
          <a:p>
            <a:pPr algn="just">
              <a:lnSpc>
                <a:spcPct val="200000"/>
              </a:lnSpc>
              <a:spcBef>
                <a:spcPts val="300"/>
              </a:spcBef>
            </a:pPr>
            <a:endParaRPr lang="pt-B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pt-B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99293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07504" y="404664"/>
            <a:ext cx="8856984" cy="612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r>
              <a:rPr lang="pt-BR" sz="4000" b="1" strike="noStrike" spc="-1" dirty="0">
                <a:solidFill>
                  <a:srgbClr val="000000"/>
                </a:solidFill>
                <a:latin typeface="Trebuchet MS" pitchFamily="34" charset="0"/>
              </a:rPr>
              <a:t>Alagoas</a:t>
            </a:r>
          </a:p>
          <a:p>
            <a:pPr marL="453420" indent="-3429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pt-BR" sz="2700" strike="noStrike" spc="-1" dirty="0">
                <a:solidFill>
                  <a:srgbClr val="000000"/>
                </a:solidFill>
                <a:latin typeface="Trebuchet MS" pitchFamily="34" charset="0"/>
              </a:rPr>
              <a:t>População que possui plano privado de saúde:</a:t>
            </a:r>
            <a:r>
              <a:rPr lang="pt-BR" sz="2700" strike="noStrike" spc="-1" dirty="0">
                <a:solidFill>
                  <a:srgbClr val="FF0000"/>
                </a:solidFill>
                <a:latin typeface="Trebuchet MS" pitchFamily="34" charset="0"/>
              </a:rPr>
              <a:t> 375.145 pessoas.</a:t>
            </a:r>
          </a:p>
          <a:p>
            <a:pPr marL="453420" indent="-3429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pt-BR" sz="2700" strike="noStrike" spc="-1" dirty="0">
                <a:solidFill>
                  <a:srgbClr val="000000"/>
                </a:solidFill>
                <a:latin typeface="Trebuchet MS" pitchFamily="34" charset="0"/>
              </a:rPr>
              <a:t>Taxa de analfabetismo: </a:t>
            </a:r>
            <a:r>
              <a:rPr lang="pt-BR" sz="2700" strike="noStrike" spc="-1" dirty="0">
                <a:solidFill>
                  <a:srgbClr val="FF0000"/>
                </a:solidFill>
                <a:latin typeface="Trebuchet MS" pitchFamily="34" charset="0"/>
              </a:rPr>
              <a:t>18,2%, em 2017</a:t>
            </a:r>
            <a:r>
              <a:rPr lang="pt-BR" sz="2700" strike="noStrike" spc="-1" dirty="0">
                <a:latin typeface="Trebuchet MS" pitchFamily="34" charset="0"/>
              </a:rPr>
              <a:t> (IBGE/Pnad Contínua)</a:t>
            </a:r>
          </a:p>
          <a:p>
            <a:pPr marL="453420" indent="-3429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pt-BR" sz="2700" strike="noStrike" spc="-1" dirty="0">
                <a:solidFill>
                  <a:srgbClr val="000000"/>
                </a:solidFill>
                <a:latin typeface="Trebuchet MS" pitchFamily="34" charset="0"/>
              </a:rPr>
              <a:t>População com renda familiar menor a ½ s.m.:  </a:t>
            </a:r>
            <a:r>
              <a:rPr lang="pt-BR" sz="2700" strike="noStrike" spc="-1" dirty="0">
                <a:solidFill>
                  <a:srgbClr val="FF0000"/>
                </a:solidFill>
                <a:latin typeface="Trebuchet MS" pitchFamily="34" charset="0"/>
              </a:rPr>
              <a:t>73,2%</a:t>
            </a:r>
          </a:p>
          <a:p>
            <a:pPr marL="453420" indent="-34290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pt-BR" sz="2700" strike="noStrike" spc="-1" dirty="0">
                <a:solidFill>
                  <a:srgbClr val="000000"/>
                </a:solidFill>
                <a:latin typeface="Trebuchet MS" pitchFamily="34" charset="0"/>
              </a:rPr>
              <a:t>Pop. estimada IBGE - 2019: </a:t>
            </a:r>
            <a:r>
              <a:rPr lang="pt-BR" sz="2700" strike="noStrike" spc="-1" dirty="0">
                <a:solidFill>
                  <a:srgbClr val="FF0000"/>
                </a:solidFill>
                <a:latin typeface="Trebuchet MS" pitchFamily="34" charset="0"/>
              </a:rPr>
              <a:t>3.339.911 hab.  </a:t>
            </a:r>
          </a:p>
          <a:p>
            <a:pPr marL="110520" algn="r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700" strike="noStrike" spc="-1" dirty="0">
                <a:solidFill>
                  <a:srgbClr val="000000"/>
                </a:solidFill>
                <a:latin typeface="Trebuchet MS" pitchFamily="34" charset="0"/>
              </a:rPr>
              <a:t>(fonte: IBGE, 2019)</a:t>
            </a:r>
            <a:endParaRPr lang="pt-BR" sz="2700" strike="noStrike" spc="-1" dirty="0">
              <a:latin typeface="Trebuchet MS" pitchFamily="34" charset="0"/>
            </a:endParaRPr>
          </a:p>
          <a:p>
            <a:pPr marL="365760" indent="-255240" algn="just">
              <a:lnSpc>
                <a:spcPct val="150000"/>
              </a:lnSpc>
              <a:spcBef>
                <a:spcPts val="300"/>
              </a:spcBef>
            </a:pPr>
            <a:endParaRPr lang="pt-BR" sz="2400" b="0" strike="noStrike" spc="-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07640" y="476640"/>
            <a:ext cx="8856360" cy="609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70000"/>
              </a:lnSpc>
              <a:spcBef>
                <a:spcPts val="300"/>
              </a:spcBef>
            </a:pPr>
            <a:r>
              <a:rPr lang="pt-BR" sz="2600" b="1" strike="noStrike" spc="-1" dirty="0">
                <a:solidFill>
                  <a:srgbClr val="000000"/>
                </a:solidFill>
                <a:latin typeface="Trebuchet MS"/>
              </a:rPr>
              <a:t>Orçamento Alagoas (saúde)</a:t>
            </a:r>
            <a:r>
              <a:rPr lang="pt-BR" sz="2000" b="1" strike="noStrike" spc="-1" dirty="0">
                <a:solidFill>
                  <a:srgbClr val="000000"/>
                </a:solidFill>
                <a:latin typeface="Trebuchet MS"/>
              </a:rPr>
              <a:t>	</a:t>
            </a:r>
            <a:r>
              <a:rPr lang="pt-BR" sz="2000" b="0" strike="noStrike" spc="-1" dirty="0">
                <a:solidFill>
                  <a:srgbClr val="000000"/>
                </a:solidFill>
                <a:latin typeface="Trebuchet MS"/>
              </a:rPr>
              <a:t>	</a:t>
            </a:r>
            <a:endParaRPr lang="pt-BR" sz="2000" b="0" strike="noStrike" spc="-1" dirty="0">
              <a:latin typeface="Arial"/>
            </a:endParaRPr>
          </a:p>
          <a:p>
            <a:pPr marL="110520" algn="just">
              <a:lnSpc>
                <a:spcPct val="170000"/>
              </a:lnSpc>
              <a:spcBef>
                <a:spcPts val="300"/>
              </a:spcBef>
              <a:buClr>
                <a:srgbClr val="A04DA3"/>
              </a:buClr>
            </a:pPr>
            <a:r>
              <a:rPr lang="pt-BR" sz="2500" b="1" u="sng" strike="noStrike" spc="-1" dirty="0">
                <a:solidFill>
                  <a:srgbClr val="000000"/>
                </a:solidFill>
                <a:uFillTx/>
                <a:latin typeface="Trebuchet MS" pitchFamily="34" charset="0"/>
              </a:rPr>
              <a:t>2018 - Lei 7.986 de 23 de janeiro de 2018</a:t>
            </a:r>
            <a:endParaRPr lang="pt-BR" sz="2500" b="1" strike="noStrike" spc="-1" dirty="0">
              <a:latin typeface="Trebuchet MS" pitchFamily="34" charset="0"/>
            </a:endParaRPr>
          </a:p>
          <a:p>
            <a:pPr marL="452700" indent="-342900" algn="just">
              <a:lnSpc>
                <a:spcPct val="17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pt-BR" sz="25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SESA AL: R$ 1.235.247.808 (</a:t>
            </a:r>
            <a:r>
              <a:rPr lang="pt-BR" sz="2500" u="sng" strike="noStrike" spc="-1" dirty="0">
                <a:solidFill>
                  <a:srgbClr val="000000"/>
                </a:solidFill>
                <a:uFillTx/>
                <a:latin typeface="Trebuchet MS" pitchFamily="34" charset="0"/>
                <a:ea typeface="Microsoft YaHei"/>
              </a:rPr>
              <a:t>efetivo:</a:t>
            </a:r>
            <a:r>
              <a:rPr lang="pt-BR" sz="25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  R$ 933.158.875,64; 12,15% do valor de orçamento fiscal - SIOPS)</a:t>
            </a:r>
            <a:endParaRPr lang="pt-BR" sz="2500" strike="noStrike" spc="-1" dirty="0">
              <a:latin typeface="Trebuchet MS" pitchFamily="34" charset="0"/>
            </a:endParaRPr>
          </a:p>
          <a:p>
            <a:pPr marL="110520" algn="just">
              <a:lnSpc>
                <a:spcPct val="170000"/>
              </a:lnSpc>
              <a:spcBef>
                <a:spcPts val="300"/>
              </a:spcBef>
              <a:buClr>
                <a:srgbClr val="A04DA3"/>
              </a:buClr>
            </a:pPr>
            <a:endParaRPr lang="pt-BR" sz="2500" u="sng" strike="noStrike" spc="-1" dirty="0">
              <a:solidFill>
                <a:srgbClr val="000000"/>
              </a:solidFill>
              <a:uFillTx/>
              <a:latin typeface="Trebuchet MS" pitchFamily="34" charset="0"/>
              <a:ea typeface="Microsoft YaHei"/>
            </a:endParaRPr>
          </a:p>
          <a:p>
            <a:pPr marL="110520" algn="just">
              <a:lnSpc>
                <a:spcPct val="170000"/>
              </a:lnSpc>
              <a:spcBef>
                <a:spcPts val="300"/>
              </a:spcBef>
              <a:buClr>
                <a:srgbClr val="A04DA3"/>
              </a:buClr>
            </a:pPr>
            <a:r>
              <a:rPr lang="pt-BR" sz="2500" b="1" u="sng" strike="noStrike" spc="-1" dirty="0">
                <a:solidFill>
                  <a:srgbClr val="000000"/>
                </a:solidFill>
                <a:uFillTx/>
                <a:latin typeface="Trebuchet MS" pitchFamily="34" charset="0"/>
                <a:ea typeface="Microsoft YaHei"/>
              </a:rPr>
              <a:t>2019 - Lei 8.091, de 12 de janeiro de 2019</a:t>
            </a:r>
            <a:endParaRPr lang="pt-BR" sz="2500" b="1" strike="noStrike" spc="-1" dirty="0">
              <a:latin typeface="Trebuchet MS" pitchFamily="34" charset="0"/>
            </a:endParaRPr>
          </a:p>
          <a:p>
            <a:pPr marL="452700" indent="-342900" algn="just">
              <a:lnSpc>
                <a:spcPct val="17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pt-BR" sz="25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SESA AL: R$ 1.487.938.890,00 (</a:t>
            </a:r>
            <a:r>
              <a:rPr lang="pt-BR" sz="2500" u="sng" strike="noStrike" spc="-1" dirty="0">
                <a:solidFill>
                  <a:srgbClr val="000000"/>
                </a:solidFill>
                <a:uFillTx/>
                <a:latin typeface="Trebuchet MS" pitchFamily="34" charset="0"/>
                <a:ea typeface="Microsoft YaHei"/>
              </a:rPr>
              <a:t>previsto</a:t>
            </a:r>
            <a:r>
              <a:rPr lang="pt-BR" sz="2500" u="sng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 </a:t>
            </a:r>
            <a:r>
              <a:rPr lang="pt-BR" sz="2500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como</a:t>
            </a:r>
            <a:r>
              <a:rPr lang="pt-BR" sz="25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 valor do orçamento fiscal)                              </a:t>
            </a:r>
            <a:endParaRPr lang="pt-BR" sz="2500" spc="-1" dirty="0">
              <a:latin typeface="Trebuchet MS" pitchFamily="34" charset="0"/>
            </a:endParaRPr>
          </a:p>
          <a:p>
            <a:pPr marL="109800" algn="r">
              <a:lnSpc>
                <a:spcPct val="170000"/>
              </a:lnSpc>
              <a:spcBef>
                <a:spcPts val="300"/>
              </a:spcBef>
            </a:pPr>
            <a:r>
              <a:rPr lang="pt-BR" sz="20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(fonte: </a:t>
            </a:r>
            <a:r>
              <a:rPr lang="pt-BR" sz="2000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l</a:t>
            </a:r>
            <a:r>
              <a:rPr lang="pt-BR" sz="20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eis </a:t>
            </a:r>
            <a:r>
              <a:rPr lang="pt-BR" sz="2000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o</a:t>
            </a:r>
            <a:r>
              <a:rPr lang="pt-BR" sz="2000" strike="noStrike" spc="-1" dirty="0">
                <a:solidFill>
                  <a:srgbClr val="000000"/>
                </a:solidFill>
                <a:latin typeface="Trebuchet MS" pitchFamily="34" charset="0"/>
                <a:ea typeface="Microsoft YaHei"/>
              </a:rPr>
              <a:t>rçamentárias - Estado de Alagoas)</a:t>
            </a:r>
            <a:endParaRPr lang="pt-BR" sz="2000" strike="noStrike" spc="-1" dirty="0">
              <a:latin typeface="Trebuchet MS" pitchFamily="34" charset="0"/>
            </a:endParaRPr>
          </a:p>
          <a:p>
            <a:pPr marL="109800" algn="just">
              <a:lnSpc>
                <a:spcPct val="200000"/>
              </a:lnSpc>
              <a:spcBef>
                <a:spcPts val="300"/>
              </a:spcBef>
            </a:pPr>
            <a:r>
              <a:rPr lang="pt-BR" sz="20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      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404640"/>
            <a:ext cx="8963640" cy="616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1800" b="0" strike="noStrike" spc="-1" dirty="0">
              <a:latin typeface="Arial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1800" b="0" strike="noStrike" spc="-1" dirty="0">
              <a:latin typeface="Arial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5200" b="1" strike="noStrike" spc="-1" dirty="0">
              <a:solidFill>
                <a:srgbClr val="000000"/>
              </a:solidFill>
              <a:latin typeface="Trebuchet MS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r>
              <a:rPr lang="pt-BR" sz="5200" b="1" strike="noStrike" spc="-1" dirty="0">
                <a:solidFill>
                  <a:srgbClr val="000000"/>
                </a:solidFill>
                <a:latin typeface="Trebuchet MS"/>
              </a:rPr>
              <a:t>O </a:t>
            </a:r>
            <a:r>
              <a:rPr lang="pt-BR" sz="5200" b="1" strike="noStrike" spc="-1" dirty="0" err="1">
                <a:solidFill>
                  <a:srgbClr val="000000"/>
                </a:solidFill>
                <a:latin typeface="Trebuchet MS"/>
              </a:rPr>
              <a:t>para-brisa</a:t>
            </a:r>
            <a:endParaRPr lang="pt-BR" sz="5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32991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07640" y="476640"/>
            <a:ext cx="8856360" cy="609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70000"/>
              </a:lnSpc>
              <a:spcBef>
                <a:spcPts val="300"/>
              </a:spcBef>
            </a:pPr>
            <a:endParaRPr lang="pt-BR" sz="2000" b="0" strike="noStrike" spc="-1" dirty="0">
              <a:latin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2EC0AC-0DC0-4B80-B66C-08903CDBAAA0}"/>
              </a:ext>
            </a:extLst>
          </p:cNvPr>
          <p:cNvSpPr/>
          <p:nvPr/>
        </p:nvSpPr>
        <p:spPr>
          <a:xfrm>
            <a:off x="107640" y="908719"/>
            <a:ext cx="9036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Trebuchet MS" panose="020B0603020202020204" pitchFamily="34" charset="0"/>
              </a:rPr>
              <a:t>CONSOLIDADO DAS </a:t>
            </a:r>
            <a:r>
              <a:rPr lang="pt-BR" sz="2000" b="1" u="sng" dirty="0">
                <a:latin typeface="Trebuchet MS" panose="020B0603020202020204" pitchFamily="34" charset="0"/>
              </a:rPr>
              <a:t>PROPOSTAS</a:t>
            </a:r>
            <a:r>
              <a:rPr lang="pt-BR" b="1" dirty="0">
                <a:latin typeface="Trebuchet MS" panose="020B0603020202020204" pitchFamily="34" charset="0"/>
              </a:rPr>
              <a:t> ADVINDAS DAS CONFERÊNCIAS MUNICIPAIS – 2019</a:t>
            </a:r>
          </a:p>
          <a:p>
            <a:endParaRPr lang="pt-BR" b="1" dirty="0">
              <a:latin typeface="Trebuchet MS" panose="020B0603020202020204" pitchFamily="34" charset="0"/>
            </a:endParaRPr>
          </a:p>
          <a:p>
            <a:endParaRPr lang="pt-BR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5339123-D6DE-4C2D-87EB-6D18403FE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693010"/>
              </p:ext>
            </p:extLst>
          </p:nvPr>
        </p:nvGraphicFramePr>
        <p:xfrm>
          <a:off x="467544" y="1484785"/>
          <a:ext cx="8136904" cy="5031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480">
                  <a:extLst>
                    <a:ext uri="{9D8B030D-6E8A-4147-A177-3AD203B41FA5}">
                      <a16:colId xmlns:a16="http://schemas.microsoft.com/office/drawing/2014/main" val="2396276810"/>
                    </a:ext>
                  </a:extLst>
                </a:gridCol>
                <a:gridCol w="7483424">
                  <a:extLst>
                    <a:ext uri="{9D8B030D-6E8A-4147-A177-3AD203B41FA5}">
                      <a16:colId xmlns:a16="http://schemas.microsoft.com/office/drawing/2014/main" val="439127616"/>
                    </a:ext>
                  </a:extLst>
                </a:gridCol>
              </a:tblGrid>
              <a:tr h="48965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Trebuchet MS" panose="020B0603020202020204" pitchFamily="34" charset="0"/>
                        </a:rPr>
                        <a:t>Incluir nas atribuições do Serviço de Atendimento Móvel de Urgência -SAMU a assistência à população em surto (emergências psiquiátricas) e as pessoas em situação de rua em caso de emergência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pt-BR" sz="3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24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9168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51640" y="764704"/>
            <a:ext cx="8640360" cy="554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endParaRPr lang="pt-BR" sz="3800" b="0" strike="noStrike" spc="-1" dirty="0">
              <a:latin typeface="Trebuchet MS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2922ACC-CEFD-4136-B7CC-F788D227C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96347"/>
              </p:ext>
            </p:extLst>
          </p:nvPr>
        </p:nvGraphicFramePr>
        <p:xfrm>
          <a:off x="539552" y="1556792"/>
          <a:ext cx="8136904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3498934204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Trebuchet MS" panose="020B0603020202020204" pitchFamily="34" charset="0"/>
                        </a:rPr>
                        <a:t>Melhorar o investimento, as condições de acessibilidade e o atendimento humanizado às pessoas com deficiência, nos serviços de saúde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6215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5208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51640" y="764704"/>
            <a:ext cx="8640360" cy="554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r>
              <a:rPr lang="pt-BR" sz="3800" b="0" strike="noStrike" spc="-1" dirty="0">
                <a:solidFill>
                  <a:srgbClr val="000000"/>
                </a:solidFill>
                <a:latin typeface="Trebuchet MS" pitchFamily="34" charset="0"/>
              </a:rPr>
              <a:t>	</a:t>
            </a:r>
            <a:endParaRPr lang="pt-BR" sz="3800" b="0" strike="noStrike" spc="-1" dirty="0">
              <a:latin typeface="Trebuchet MS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807F5B4-24FD-4CBD-B839-2122293EB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81407"/>
              </p:ext>
            </p:extLst>
          </p:nvPr>
        </p:nvGraphicFramePr>
        <p:xfrm>
          <a:off x="467544" y="836712"/>
          <a:ext cx="8208912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263">
                  <a:extLst>
                    <a:ext uri="{9D8B030D-6E8A-4147-A177-3AD203B41FA5}">
                      <a16:colId xmlns:a16="http://schemas.microsoft.com/office/drawing/2014/main" val="909642486"/>
                    </a:ext>
                  </a:extLst>
                </a:gridCol>
                <a:gridCol w="7549649">
                  <a:extLst>
                    <a:ext uri="{9D8B030D-6E8A-4147-A177-3AD203B41FA5}">
                      <a16:colId xmlns:a16="http://schemas.microsoft.com/office/drawing/2014/main" val="2077498597"/>
                    </a:ext>
                  </a:extLst>
                </a:gridCol>
              </a:tblGrid>
              <a:tr h="568863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  <a:latin typeface="Trebuchet MS" panose="020B0603020202020204" pitchFamily="34" charset="0"/>
                        </a:rPr>
                        <a:t>Garantir regularmente o abastecimento de antirretrovirais para pessoas vivendo com HIV/AIDS e dos medicamentos de alto custo para a população em geral.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pt-BR" sz="36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9520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51640" y="764704"/>
            <a:ext cx="8640360" cy="554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r>
              <a:rPr lang="pt-BR" sz="3800" b="0" strike="noStrike" spc="-1" dirty="0">
                <a:solidFill>
                  <a:srgbClr val="000000"/>
                </a:solidFill>
                <a:latin typeface="Trebuchet MS" pitchFamily="34" charset="0"/>
              </a:rPr>
              <a:t>	</a:t>
            </a:r>
            <a:endParaRPr lang="pt-BR" sz="3800" b="0" strike="noStrike" spc="-1" dirty="0">
              <a:latin typeface="Trebuchet MS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B980D1A-D22A-4F29-9722-0852A4387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63839"/>
              </p:ext>
            </p:extLst>
          </p:nvPr>
        </p:nvGraphicFramePr>
        <p:xfrm>
          <a:off x="467544" y="1484784"/>
          <a:ext cx="8208912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3461058645"/>
                    </a:ext>
                  </a:extLst>
                </a:gridCol>
              </a:tblGrid>
              <a:tr h="4608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Trebuchet MS" panose="020B0603020202020204" pitchFamily="34" charset="0"/>
                        </a:rPr>
                        <a:t>Otimizar e garantir o acesso à realização de exames e dispensação de medicamentos de alto custo que não são disponibilizados pelo SUS</a:t>
                      </a:r>
                      <a:endParaRPr lang="pt-BR" sz="3200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23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6760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323640" y="692640"/>
            <a:ext cx="8362440" cy="588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09800" algn="just">
              <a:lnSpc>
                <a:spcPct val="150000"/>
              </a:lnSpc>
              <a:spcBef>
                <a:spcPts val="300"/>
              </a:spcBef>
            </a:pPr>
            <a:r>
              <a:rPr lang="pt-BR" sz="3600" b="0" strike="noStrike" spc="-1" dirty="0">
                <a:solidFill>
                  <a:srgbClr val="000000"/>
                </a:solidFill>
                <a:latin typeface="Trebuchet MS"/>
              </a:rPr>
              <a:t>  “A </a:t>
            </a:r>
            <a:r>
              <a:rPr lang="pt-BR" sz="3600" b="1" strike="noStrike" spc="-1" dirty="0">
                <a:solidFill>
                  <a:srgbClr val="000000"/>
                </a:solidFill>
                <a:latin typeface="Trebuchet MS"/>
              </a:rPr>
              <a:t>Conferência de Saúde </a:t>
            </a:r>
            <a:r>
              <a:rPr lang="pt-BR" sz="3600" b="0" strike="noStrike" spc="-1" dirty="0">
                <a:solidFill>
                  <a:srgbClr val="000000"/>
                </a:solidFill>
                <a:latin typeface="Trebuchet MS"/>
              </a:rPr>
              <a:t>reunir-se-á a cada quatro anos com a representação dos vários segmentos sociais, para</a:t>
            </a:r>
            <a:r>
              <a:rPr lang="pt-BR" sz="3600" b="1" strike="noStrike" spc="-1" dirty="0">
                <a:solidFill>
                  <a:srgbClr val="000000"/>
                </a:solidFill>
                <a:latin typeface="Trebuchet MS"/>
              </a:rPr>
              <a:t> avaliar a situação de saúde e propor as diretrizes para a formulação da política de saúde</a:t>
            </a:r>
            <a:r>
              <a:rPr lang="pt-BR" sz="3600" b="0" strike="noStrike" spc="-1" dirty="0">
                <a:solidFill>
                  <a:srgbClr val="000000"/>
                </a:solidFill>
                <a:latin typeface="Trebuchet MS"/>
              </a:rPr>
              <a:t> nos níveis correspondentes” (L.F. 8142/90)</a:t>
            </a:r>
            <a:endParaRPr lang="pt-BR" sz="3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51640" y="764704"/>
            <a:ext cx="8640360" cy="554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endParaRPr lang="pt-BR" sz="3800" b="0" strike="noStrike" spc="-1" dirty="0">
              <a:latin typeface="Trebuchet MS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3FCB8A7-7D43-405F-A7BB-86D6AD5069D3}"/>
              </a:ext>
            </a:extLst>
          </p:cNvPr>
          <p:cNvSpPr/>
          <p:nvPr/>
        </p:nvSpPr>
        <p:spPr>
          <a:xfrm>
            <a:off x="467544" y="1844824"/>
            <a:ext cx="7992888" cy="3595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4000" dirty="0">
                <a:latin typeface="Trebuchet MS" panose="020B0603020202020204" pitchFamily="34" charset="0"/>
                <a:ea typeface="Calibri" panose="020F0502020204030204" pitchFamily="34" charset="0"/>
              </a:rPr>
              <a:t>	Defender o caráter público e universal do SUS e rever critérios dos serviços privatizados.</a:t>
            </a:r>
            <a:endParaRPr lang="pt-BR" sz="4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480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51640" y="764704"/>
            <a:ext cx="8640360" cy="5543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r>
              <a:rPr lang="pt-BR" sz="3800" b="0" strike="noStrike" spc="-1" dirty="0">
                <a:solidFill>
                  <a:srgbClr val="000000"/>
                </a:solidFill>
                <a:latin typeface="Trebuchet MS" pitchFamily="34" charset="0"/>
              </a:rPr>
              <a:t>	</a:t>
            </a:r>
            <a:r>
              <a:rPr lang="pt-BR" sz="3800" b="1" strike="noStrike" spc="-1" dirty="0">
                <a:solidFill>
                  <a:srgbClr val="373737"/>
                </a:solidFill>
                <a:latin typeface="Trebuchet MS" pitchFamily="34" charset="0"/>
              </a:rPr>
              <a:t>Judicialização</a:t>
            </a:r>
            <a:r>
              <a:rPr lang="pt-BR" sz="3800" b="0" strike="noStrike" spc="-1" dirty="0">
                <a:solidFill>
                  <a:srgbClr val="373737"/>
                </a:solidFill>
                <a:latin typeface="Trebuchet MS" pitchFamily="34" charset="0"/>
              </a:rPr>
              <a:t>: ações e serviços de </a:t>
            </a:r>
            <a:r>
              <a:rPr lang="pt-BR" sz="3800" b="1" strike="noStrike" spc="-1" dirty="0">
                <a:solidFill>
                  <a:srgbClr val="373737"/>
                </a:solidFill>
                <a:latin typeface="Trebuchet MS" pitchFamily="34" charset="0"/>
              </a:rPr>
              <a:t>saúde</a:t>
            </a:r>
            <a:r>
              <a:rPr lang="pt-BR" sz="3800" b="0" strike="noStrike" spc="-1" dirty="0">
                <a:solidFill>
                  <a:srgbClr val="373737"/>
                </a:solidFill>
                <a:latin typeface="Trebuchet MS" pitchFamily="34" charset="0"/>
              </a:rPr>
              <a:t> ainda não são percebidos pela maior parte da população </a:t>
            </a:r>
            <a:r>
              <a:rPr lang="pt-BR" sz="3800" b="1" strike="noStrike" spc="-1" dirty="0">
                <a:solidFill>
                  <a:srgbClr val="373737"/>
                </a:solidFill>
                <a:latin typeface="Trebuchet MS" pitchFamily="34" charset="0"/>
              </a:rPr>
              <a:t>como</a:t>
            </a:r>
            <a:r>
              <a:rPr lang="pt-BR" sz="3800" b="0" strike="noStrike" spc="-1" dirty="0">
                <a:solidFill>
                  <a:srgbClr val="373737"/>
                </a:solidFill>
                <a:latin typeface="Trebuchet MS" pitchFamily="34" charset="0"/>
              </a:rPr>
              <a:t> </a:t>
            </a:r>
            <a:r>
              <a:rPr lang="pt-BR" sz="3800" b="1" strike="noStrike" spc="-1" dirty="0">
                <a:solidFill>
                  <a:srgbClr val="373737"/>
                </a:solidFill>
                <a:latin typeface="Trebuchet MS" pitchFamily="34" charset="0"/>
              </a:rPr>
              <a:t>direito</a:t>
            </a:r>
            <a:endParaRPr lang="pt-BR" sz="3800" b="0" strike="noStrike" spc="-1" dirty="0">
              <a:latin typeface="Trebuchet MS" pitchFamily="34" charset="0"/>
            </a:endParaRPr>
          </a:p>
          <a:p>
            <a:pPr marL="333360" indent="-332640" algn="ctr">
              <a:lnSpc>
                <a:spcPct val="150000"/>
              </a:lnSpc>
              <a:spcBef>
                <a:spcPts val="751"/>
              </a:spcBef>
            </a:pPr>
            <a:r>
              <a:rPr lang="pt-BR" sz="3800" b="0" strike="noStrike" spc="-1" dirty="0">
                <a:solidFill>
                  <a:srgbClr val="373737"/>
                </a:solidFill>
                <a:latin typeface="Trebuchet MS" pitchFamily="34" charset="0"/>
              </a:rPr>
              <a:t>(resulta em menores tensões sociais e “menores” gastos públicos)</a:t>
            </a:r>
            <a:endParaRPr lang="pt-BR" sz="3800" b="0" strike="noStrike" spc="-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64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457200" y="765000"/>
            <a:ext cx="8228880" cy="56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5400" b="0" strike="noStrike" spc="-1" dirty="0">
              <a:solidFill>
                <a:srgbClr val="000000"/>
              </a:solidFill>
              <a:latin typeface="Trebuchet MS"/>
              <a:ea typeface="Microsoft YaHei"/>
            </a:endParaRPr>
          </a:p>
          <a:p>
            <a:pPr algn="ctr">
              <a:lnSpc>
                <a:spcPct val="200000"/>
              </a:lnSpc>
            </a:pPr>
            <a:r>
              <a:rPr lang="pt-BR" sz="54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Alto custo e incorporação de novas tecnologias.</a:t>
            </a:r>
            <a:endParaRPr lang="pt-BR" sz="5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0580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457200" y="765000"/>
            <a:ext cx="8228880" cy="561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5400" b="0" strike="noStrike" spc="-1" dirty="0">
              <a:solidFill>
                <a:srgbClr val="000000"/>
              </a:solidFill>
              <a:latin typeface="Trebuchet MS"/>
              <a:ea typeface="Microsoft YaHei"/>
            </a:endParaRPr>
          </a:p>
          <a:p>
            <a:pPr algn="ctr">
              <a:lnSpc>
                <a:spcPct val="150000"/>
              </a:lnSpc>
            </a:pPr>
            <a:r>
              <a:rPr lang="pt-BR" sz="54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CID Z 59.5 (pobreza extrema)</a:t>
            </a:r>
            <a:endParaRPr lang="pt-BR" sz="5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78259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107640" y="188640"/>
            <a:ext cx="8784360" cy="6617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algn="just">
              <a:lnSpc>
                <a:spcPct val="150000"/>
              </a:lnSpc>
              <a:spcBef>
                <a:spcPts val="601"/>
              </a:spcBef>
            </a:pPr>
            <a:r>
              <a:rPr lang="pt-BR" sz="3200" b="0" strike="noStrike" spc="-1" dirty="0">
                <a:solidFill>
                  <a:srgbClr val="3E3F67"/>
                </a:solidFill>
                <a:latin typeface="Berlin Sans FB"/>
                <a:ea typeface="DejaVu Sans"/>
              </a:rPr>
              <a:t>	</a:t>
            </a:r>
            <a:endParaRPr lang="pt-BR" sz="3200" b="0" strike="noStrike" spc="-1" dirty="0">
              <a:latin typeface="Arial"/>
            </a:endParaRPr>
          </a:p>
          <a:p>
            <a:pPr marL="457200" algn="just">
              <a:lnSpc>
                <a:spcPct val="150000"/>
              </a:lnSpc>
              <a:spcBef>
                <a:spcPts val="601"/>
              </a:spcBef>
            </a:pPr>
            <a:r>
              <a:rPr lang="pt-BR" sz="3200" b="0" strike="noStrike" spc="-1" dirty="0">
                <a:solidFill>
                  <a:srgbClr val="3E3F67"/>
                </a:solidFill>
                <a:latin typeface="Berlin Sans FB"/>
                <a:ea typeface="DejaVu Sans"/>
              </a:rPr>
              <a:t>		</a:t>
            </a:r>
            <a:r>
              <a:rPr lang="pt-BR" sz="3600" b="0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As </a:t>
            </a:r>
            <a:r>
              <a:rPr lang="pt-BR" sz="3600" b="1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doenças da pobreza</a:t>
            </a:r>
            <a:r>
              <a:rPr lang="pt-BR" sz="3600" b="0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 como cólera, hanseníase, leptospirose, febre amarela ou malária, excluídas do desejo da classe média,  são de inexistente incidência estatística no Judiciário  (</a:t>
            </a:r>
            <a:r>
              <a:rPr lang="pt-BR" sz="3600" b="1" i="1" strike="noStrike" spc="-1" dirty="0" err="1">
                <a:solidFill>
                  <a:srgbClr val="3E3F67"/>
                </a:solidFill>
                <a:latin typeface="Trebuchet MS"/>
                <a:ea typeface="DejaVu Sans"/>
              </a:rPr>
              <a:t>neglected</a:t>
            </a:r>
            <a:r>
              <a:rPr lang="pt-BR" sz="3600" b="1" i="1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 </a:t>
            </a:r>
            <a:r>
              <a:rPr lang="pt-BR" sz="3600" b="1" i="1" strike="noStrike" spc="-1" dirty="0" err="1">
                <a:solidFill>
                  <a:srgbClr val="3E3F67"/>
                </a:solidFill>
                <a:latin typeface="Trebuchet MS"/>
                <a:ea typeface="DejaVu Sans"/>
              </a:rPr>
              <a:t>diseases</a:t>
            </a:r>
            <a:r>
              <a:rPr lang="pt-BR" sz="3600" b="1" i="1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, OMS</a:t>
            </a:r>
            <a:r>
              <a:rPr lang="pt-BR" sz="3600" b="0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).</a:t>
            </a:r>
            <a:endParaRPr lang="pt-BR" sz="3600" b="0" strike="noStrike" spc="-1" dirty="0">
              <a:latin typeface="Arial"/>
            </a:endParaRPr>
          </a:p>
          <a:p>
            <a:pPr marL="457200" algn="just">
              <a:lnSpc>
                <a:spcPct val="150000"/>
              </a:lnSpc>
              <a:spcBef>
                <a:spcPts val="601"/>
              </a:spcBef>
            </a:pPr>
            <a:r>
              <a:rPr lang="pt-BR" sz="3200" b="0" strike="noStrike" spc="-1" dirty="0">
                <a:solidFill>
                  <a:srgbClr val="3E3F67"/>
                </a:solidFill>
                <a:latin typeface="Trebuchet MS"/>
                <a:ea typeface="DejaVu Sans"/>
              </a:rPr>
              <a:t>	</a:t>
            </a:r>
            <a:endParaRPr lang="pt-BR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325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457200" y="720000"/>
            <a:ext cx="8228880" cy="55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424456"/>
                </a:solidFill>
                <a:latin typeface="Trebuchet MS"/>
              </a:rPr>
              <a:t>judicialização em saúde AL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23528" y="1124744"/>
            <a:ext cx="8496944" cy="56428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09800">
              <a:lnSpc>
                <a:spcPct val="200000"/>
              </a:lnSpc>
              <a:spcBef>
                <a:spcPts val="300"/>
              </a:spcBef>
            </a:pPr>
            <a:r>
              <a:rPr lang="pt-BR" sz="3200" b="1" spc="-1" dirty="0">
                <a:solidFill>
                  <a:srgbClr val="000000"/>
                </a:solidFill>
                <a:latin typeface="Trebuchet MS" pitchFamily="34" charset="0"/>
              </a:rPr>
              <a:t>TJ AL</a:t>
            </a:r>
            <a:r>
              <a:rPr lang="pt-BR" sz="3200" spc="-1" dirty="0">
                <a:solidFill>
                  <a:srgbClr val="000000"/>
                </a:solidFill>
                <a:latin typeface="Trebuchet MS" pitchFamily="34" charset="0"/>
              </a:rPr>
              <a:t>: 1.519 acórdãos (0,92% do total nacional)</a:t>
            </a:r>
          </a:p>
          <a:p>
            <a:pPr marL="109800">
              <a:lnSpc>
                <a:spcPct val="200000"/>
              </a:lnSpc>
              <a:spcBef>
                <a:spcPts val="300"/>
              </a:spcBef>
            </a:pPr>
            <a:r>
              <a:rPr lang="pt-BR" sz="3200" b="0" strike="noStrike" spc="-1" dirty="0">
                <a:solidFill>
                  <a:srgbClr val="000000"/>
                </a:solidFill>
                <a:latin typeface="Trebuchet MS" pitchFamily="34" charset="0"/>
              </a:rPr>
              <a:t>TJ SP: 80.355 acórdãos (48,82% do total nacional)</a:t>
            </a:r>
            <a:endParaRPr lang="pt-BR" sz="3200" b="0" strike="noStrike" spc="-1" dirty="0">
              <a:latin typeface="Trebuchet MS" pitchFamily="34" charset="0"/>
            </a:endParaRPr>
          </a:p>
          <a:p>
            <a:pPr marL="109800">
              <a:lnSpc>
                <a:spcPct val="200000"/>
              </a:lnSpc>
              <a:spcBef>
                <a:spcPts val="300"/>
              </a:spcBef>
            </a:pPr>
            <a:r>
              <a:rPr lang="pt-BR" sz="3200" b="0" strike="noStrike" spc="-1" dirty="0">
                <a:solidFill>
                  <a:srgbClr val="000000"/>
                </a:solidFill>
                <a:latin typeface="Trebuchet MS" pitchFamily="34" charset="0"/>
              </a:rPr>
              <a:t>		total nacional: 164.587 acórdãos</a:t>
            </a:r>
            <a:endParaRPr lang="pt-BR" sz="3200" b="0" strike="noStrike" spc="-1" dirty="0">
              <a:latin typeface="Trebuchet MS" pitchFamily="34" charset="0"/>
            </a:endParaRPr>
          </a:p>
          <a:p>
            <a:pPr marL="109800" algn="r">
              <a:lnSpc>
                <a:spcPct val="200000"/>
              </a:lnSpc>
              <a:spcBef>
                <a:spcPts val="300"/>
              </a:spcBef>
            </a:pPr>
            <a:r>
              <a:rPr lang="pt-BR" sz="2000" b="0" strike="noStrike" spc="-1" dirty="0">
                <a:solidFill>
                  <a:srgbClr val="000000"/>
                </a:solidFill>
                <a:latin typeface="Trebuchet MS" pitchFamily="34" charset="0"/>
              </a:rPr>
              <a:t>(fonte : CNJ, 2019)</a:t>
            </a:r>
            <a:endParaRPr lang="pt-BR" sz="2000" b="0" strike="noStrike" spc="-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57200" y="764704"/>
            <a:ext cx="8228880" cy="9352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424456"/>
                </a:solidFill>
                <a:latin typeface="Trebuchet MS"/>
              </a:rPr>
              <a:t>judicialização em saúde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457200" y="1628800"/>
            <a:ext cx="8228880" cy="49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109800" algn="ctr">
              <a:lnSpc>
                <a:spcPct val="200000"/>
              </a:lnSpc>
              <a:spcBef>
                <a:spcPts val="300"/>
              </a:spcBef>
            </a:pPr>
            <a:r>
              <a:rPr lang="pt-BR" sz="42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TJ AL </a:t>
            </a:r>
            <a:r>
              <a:rPr lang="pt-BR" sz="42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– ações coletivas, 528 (12,37%) de 1.126 </a:t>
            </a:r>
            <a:r>
              <a:rPr lang="pt-BR" sz="4200" b="0" strike="noStrike" spc="-1" dirty="0">
                <a:solidFill>
                  <a:srgbClr val="000000"/>
                </a:solidFill>
                <a:latin typeface="Trebuchet MS"/>
              </a:rPr>
              <a:t>(total de ações coletivas no Brasil); 31.094 no conjunto de segundo grau. </a:t>
            </a:r>
            <a:endParaRPr lang="pt-BR" sz="4200" b="0" strike="noStrike" spc="-1" dirty="0">
              <a:latin typeface="Arial"/>
            </a:endParaRPr>
          </a:p>
          <a:p>
            <a:pPr marL="109800" algn="ctr">
              <a:lnSpc>
                <a:spcPct val="200000"/>
              </a:lnSpc>
              <a:spcBef>
                <a:spcPts val="300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Trebuchet MS"/>
              </a:rPr>
              <a:t>(fonte : CNJ, 2019)</a:t>
            </a: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EBCB3EE8-CE64-40F7-8680-ED03D4CF4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27" y="-171400"/>
            <a:ext cx="8171592" cy="47797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800"/>
              </a:spcBef>
              <a:buSzPct val="100000"/>
              <a:defRPr/>
            </a:pPr>
            <a:r>
              <a:rPr lang="en-GB" altLang="pt-BR" sz="3199" dirty="0">
                <a:solidFill>
                  <a:srgbClr val="336699"/>
                </a:solidFill>
                <a:latin typeface="Candara" panose="020E0502030303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800"/>
              </a:spcBef>
              <a:buSzPct val="100000"/>
              <a:defRPr/>
            </a:pP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A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transição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epidemiológica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no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Brasil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800"/>
              </a:spcBef>
              <a:buSzPct val="100000"/>
              <a:defRPr/>
            </a:pP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A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tripla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carga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GB" altLang="pt-BR" sz="38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doenças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:</a:t>
            </a:r>
          </a:p>
          <a:p>
            <a:pPr marL="457153" indent="-457153" algn="just">
              <a:lnSpc>
                <a:spcPct val="15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causas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externas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: 9,5%</a:t>
            </a:r>
          </a:p>
          <a:p>
            <a:pPr marL="457153" indent="-457153" algn="just">
              <a:lnSpc>
                <a:spcPct val="15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infecções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desnutrição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e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problemas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saúde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reprodutiva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: 13,2%</a:t>
            </a:r>
          </a:p>
          <a:p>
            <a:pPr marL="457153" indent="-457153" algn="just">
              <a:lnSpc>
                <a:spcPct val="15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doenças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altLang="pt-BR" sz="3600" b="1" dirty="0" err="1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crônicas</a:t>
            </a:r>
            <a:r>
              <a:rPr lang="en-GB" altLang="pt-BR" sz="3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: 77,3%</a:t>
            </a:r>
            <a:r>
              <a:rPr lang="en-GB" altLang="pt-BR" sz="38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     </a:t>
            </a:r>
            <a:r>
              <a:rPr lang="en-GB" altLang="pt-BR" sz="1633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(EVM, 2018)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457200" y="1124640"/>
            <a:ext cx="8228880" cy="544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000"/>
          </a:bodyPr>
          <a:lstStyle/>
          <a:p>
            <a:pPr marL="109800" algn="ctr">
              <a:lnSpc>
                <a:spcPct val="150000"/>
              </a:lnSpc>
              <a:spcBef>
                <a:spcPts val="300"/>
              </a:spcBef>
            </a:pPr>
            <a:r>
              <a:rPr lang="pt-BR" sz="5400" b="0" strike="noStrike" spc="-1">
                <a:solidFill>
                  <a:srgbClr val="000000"/>
                </a:solidFill>
                <a:latin typeface="Trebuchet MS"/>
              </a:rPr>
              <a:t>A participação da comunidade não organizada no SUS</a:t>
            </a:r>
            <a:endParaRPr lang="pt-BR" sz="5400" b="0" strike="noStrike" spc="-1">
              <a:latin typeface="Arial"/>
            </a:endParaRPr>
          </a:p>
          <a:p>
            <a:pPr marL="109800" algn="ctr">
              <a:lnSpc>
                <a:spcPct val="150000"/>
              </a:lnSpc>
              <a:spcBef>
                <a:spcPts val="300"/>
              </a:spcBef>
            </a:pPr>
            <a:r>
              <a:rPr lang="pt-BR" sz="4600" b="0" strike="noStrike" spc="-1">
                <a:solidFill>
                  <a:srgbClr val="000000"/>
                </a:solidFill>
                <a:latin typeface="Trebuchet MS"/>
              </a:rPr>
              <a:t>(a sua percepção de saúde como elemento de planejamento; a audição dos trabalhadores).</a:t>
            </a:r>
            <a:endParaRPr lang="pt-BR" sz="4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4955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71640" y="1412640"/>
            <a:ext cx="7776000" cy="5115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743040" indent="-285120">
              <a:lnSpc>
                <a:spcPct val="100000"/>
              </a:lnSpc>
              <a:spcBef>
                <a:spcPts val="850"/>
              </a:spcBef>
            </a:pPr>
            <a:r>
              <a:rPr lang="pt-BR" sz="3600" b="1" strike="noStrike" spc="-1" dirty="0">
                <a:solidFill>
                  <a:srgbClr val="000000"/>
                </a:solidFill>
                <a:latin typeface="Garamond"/>
                <a:ea typeface="DejaVu Sans"/>
              </a:rPr>
              <a:t>			       </a:t>
            </a:r>
          </a:p>
          <a:p>
            <a:pPr marL="743040" indent="-285120" algn="ctr">
              <a:lnSpc>
                <a:spcPct val="100000"/>
              </a:lnSpc>
              <a:spcBef>
                <a:spcPts val="850"/>
              </a:spcBef>
            </a:pPr>
            <a:r>
              <a:rPr lang="pt-BR" sz="8000" b="1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Ω</a:t>
            </a:r>
            <a:endParaRPr lang="pt-BR" sz="8000" b="0" strike="noStrike" spc="-1" dirty="0">
              <a:latin typeface="Arial"/>
            </a:endParaRPr>
          </a:p>
          <a:p>
            <a:pPr marL="743040" indent="-285120">
              <a:lnSpc>
                <a:spcPct val="100000"/>
              </a:lnSpc>
              <a:spcBef>
                <a:spcPts val="850"/>
              </a:spcBef>
            </a:pPr>
            <a:endParaRPr lang="pt-BR" sz="8000" b="0" strike="noStrike" spc="-1" dirty="0">
              <a:latin typeface="Arial"/>
            </a:endParaRPr>
          </a:p>
          <a:p>
            <a:pPr marL="743040" indent="-285120" algn="ctr">
              <a:lnSpc>
                <a:spcPct val="100000"/>
              </a:lnSpc>
              <a:spcBef>
                <a:spcPts val="850"/>
              </a:spcBef>
            </a:pPr>
            <a:r>
              <a:rPr lang="pt-BR" sz="5400" b="1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mat@mppr.mp.br</a:t>
            </a:r>
            <a:br>
              <a:rPr dirty="0"/>
            </a:br>
            <a:endParaRPr lang="pt-BR" sz="5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04640"/>
            <a:ext cx="8228880" cy="57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pt-BR" sz="3200" b="0" strike="noStrike" spc="-1" dirty="0">
                <a:solidFill>
                  <a:srgbClr val="000000"/>
                </a:solidFill>
                <a:latin typeface="Arial Rounded MT Bold"/>
              </a:rPr>
              <a:t>	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“O </a:t>
            </a:r>
            <a:r>
              <a:rPr lang="pt-BR" sz="3200" b="1" strike="noStrike" spc="-1" dirty="0">
                <a:solidFill>
                  <a:srgbClr val="000000"/>
                </a:solidFill>
                <a:latin typeface="Trebuchet MS"/>
              </a:rPr>
              <a:t>Poder Executivo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, respeitando os princípios da democracia, </a:t>
            </a:r>
            <a:r>
              <a:rPr lang="pt-BR" sz="3200" b="1" strike="noStrike" spc="-1" dirty="0">
                <a:solidFill>
                  <a:srgbClr val="000000"/>
                </a:solidFill>
                <a:latin typeface="Trebuchet MS"/>
              </a:rPr>
              <a:t>deverá acolher as demandas da população aprovadas nas Conferências de Saúde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, e em consonância com a legislação” (considerando da Resolução 453/12-CNS)</a:t>
            </a: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07504" y="620688"/>
            <a:ext cx="8712968" cy="5952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marL="365760" indent="-255240" algn="just">
              <a:lnSpc>
                <a:spcPct val="200000"/>
              </a:lnSpc>
              <a:spcBef>
                <a:spcPts val="300"/>
              </a:spcBef>
            </a:pPr>
            <a:r>
              <a:rPr lang="pt-BR" sz="3000" dirty="0">
                <a:latin typeface="Trebuchet MS" panose="020B0603020202020204" pitchFamily="34" charset="0"/>
              </a:rPr>
              <a:t>		</a:t>
            </a:r>
            <a:r>
              <a:rPr lang="pt-BR" sz="12800" b="1" dirty="0">
                <a:latin typeface="Trebuchet MS" panose="020B0603020202020204" pitchFamily="34" charset="0"/>
              </a:rPr>
              <a:t>Plano Estadual de Saúde </a:t>
            </a:r>
            <a:r>
              <a:rPr lang="pt-BR" sz="12800" dirty="0">
                <a:latin typeface="Trebuchet MS" panose="020B0603020202020204" pitchFamily="34" charset="0"/>
              </a:rPr>
              <a:t>“</a:t>
            </a:r>
            <a:r>
              <a:rPr lang="pt-BR" sz="12800" b="1" dirty="0">
                <a:latin typeface="Trebuchet MS" panose="020B0603020202020204" pitchFamily="34" charset="0"/>
              </a:rPr>
              <a:t>deve considerar as diretrizes definidas pelos</a:t>
            </a:r>
            <a:r>
              <a:rPr lang="pt-BR" sz="12800" dirty="0">
                <a:latin typeface="Trebuchet MS" panose="020B0603020202020204" pitchFamily="34" charset="0"/>
              </a:rPr>
              <a:t> Conselhos e </a:t>
            </a:r>
            <a:r>
              <a:rPr lang="pt-BR" sz="12800" b="1" dirty="0">
                <a:latin typeface="Trebuchet MS" panose="020B0603020202020204" pitchFamily="34" charset="0"/>
              </a:rPr>
              <a:t>Conferências de Saúde </a:t>
            </a:r>
            <a:r>
              <a:rPr lang="pt-BR" sz="12800" dirty="0">
                <a:latin typeface="Trebuchet MS" panose="020B0603020202020204" pitchFamily="34" charset="0"/>
              </a:rPr>
              <a:t>e deve ser submetido à apreciação e aprovação do Conselho de Saúde e disponibilizado em meio eletrônico no </a:t>
            </a:r>
            <a:r>
              <a:rPr lang="pt-BR" sz="12800" u="sng" dirty="0">
                <a:latin typeface="Trebuchet MS" panose="020B0603020202020204" pitchFamily="34" charset="0"/>
                <a:hlinkClick r:id="rId2"/>
              </a:rPr>
              <a:t>Sistema de Apoio ao Relatório de Gestão – SARGSUS</a:t>
            </a:r>
            <a:r>
              <a:rPr lang="pt-BR" sz="12800" dirty="0">
                <a:latin typeface="Trebuchet MS" panose="020B0603020202020204" pitchFamily="34" charset="0"/>
              </a:rPr>
              <a:t>” </a:t>
            </a:r>
            <a:r>
              <a:rPr lang="pt-BR" sz="3000" dirty="0">
                <a:latin typeface="Trebuchet MS" panose="020B0603020202020204" pitchFamily="34" charset="0"/>
              </a:rPr>
              <a:t>(MS).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endParaRPr lang="pt-BR" sz="3000" b="0" strike="noStrike" spc="-1" dirty="0">
              <a:latin typeface="Trebuchet MS" panose="020B0603020202020204" pitchFamily="34" charset="0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</a:pPr>
            <a:endParaRPr lang="pt-BR" sz="43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124640"/>
            <a:ext cx="8228880" cy="544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3600" b="0" strike="noStrike" spc="-1">
                <a:solidFill>
                  <a:srgbClr val="000000"/>
                </a:solidFill>
                <a:latin typeface="Trebuchet MS"/>
              </a:rPr>
              <a:t>		</a:t>
            </a:r>
            <a:endParaRPr lang="pt-BR" sz="3600" b="0" strike="noStrike" spc="-1">
              <a:latin typeface="Arial"/>
            </a:endParaRPr>
          </a:p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3600" b="1" strike="noStrike" spc="-1">
                <a:solidFill>
                  <a:srgbClr val="000000"/>
                </a:solidFill>
                <a:latin typeface="Trebuchet MS"/>
              </a:rPr>
              <a:t>      </a:t>
            </a:r>
            <a:r>
              <a:rPr lang="pt-BR" sz="4300" b="1" strike="noStrike" spc="-1">
                <a:solidFill>
                  <a:srgbClr val="000000"/>
                </a:solidFill>
                <a:latin typeface="Trebuchet MS"/>
              </a:rPr>
              <a:t>Conferência de Saúde: </a:t>
            </a:r>
            <a:endParaRPr lang="pt-BR" sz="4300" b="0" strike="noStrike" spc="-1">
              <a:latin typeface="Arial"/>
            </a:endParaRPr>
          </a:p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4300" b="0" strike="noStrike" spc="-1">
                <a:solidFill>
                  <a:srgbClr val="000000"/>
                </a:solidFill>
                <a:latin typeface="Trebuchet MS"/>
              </a:rPr>
              <a:t>		o retrovisor e o para-brisa</a:t>
            </a:r>
            <a:endParaRPr lang="pt-BR" sz="43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</a:pPr>
            <a:endParaRPr lang="pt-BR" sz="4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2734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1124640"/>
            <a:ext cx="8228880" cy="544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3600" b="0" strike="noStrike" spc="-1" dirty="0">
                <a:solidFill>
                  <a:srgbClr val="000000"/>
                </a:solidFill>
                <a:latin typeface="Trebuchet MS"/>
              </a:rPr>
              <a:t>		</a:t>
            </a:r>
            <a:endParaRPr lang="pt-BR" sz="3600" b="0" strike="noStrike" spc="-1" dirty="0">
              <a:latin typeface="Arial"/>
            </a:endParaRPr>
          </a:p>
          <a:p>
            <a:pPr marL="365760" indent="-255240" algn="ctr">
              <a:lnSpc>
                <a:spcPct val="200000"/>
              </a:lnSpc>
              <a:spcBef>
                <a:spcPts val="300"/>
              </a:spcBef>
            </a:pPr>
            <a:r>
              <a:rPr lang="pt-BR" sz="5400" b="0" strike="noStrike" spc="-1" dirty="0">
                <a:solidFill>
                  <a:srgbClr val="000000"/>
                </a:solidFill>
                <a:latin typeface="Trebuchet MS"/>
              </a:rPr>
              <a:t>O retrovisor </a:t>
            </a:r>
            <a:endParaRPr lang="pt-BR" sz="5400" b="0" strike="noStrike" spc="-1" dirty="0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</a:pPr>
            <a:endParaRPr lang="pt-BR" sz="5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404640"/>
            <a:ext cx="8963640" cy="616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r>
              <a:rPr lang="pt-BR" sz="5200" b="1" strike="noStrike" spc="-1" dirty="0">
                <a:solidFill>
                  <a:srgbClr val="000000"/>
                </a:solidFill>
                <a:latin typeface="Trebuchet MS"/>
              </a:rPr>
              <a:t>PES AL </a:t>
            </a:r>
            <a:r>
              <a:rPr lang="pt-BR" sz="3600" b="1" strike="noStrike" spc="-1" dirty="0">
                <a:solidFill>
                  <a:srgbClr val="000000"/>
                </a:solidFill>
                <a:latin typeface="Trebuchet MS"/>
              </a:rPr>
              <a:t>(revis</a:t>
            </a:r>
            <a:r>
              <a:rPr lang="pt-BR" sz="3600" b="1" spc="-1" dirty="0">
                <a:solidFill>
                  <a:srgbClr val="000000"/>
                </a:solidFill>
                <a:latin typeface="Trebuchet MS"/>
              </a:rPr>
              <a:t>ão 2018/19)</a:t>
            </a: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3600" b="1" spc="-1" dirty="0">
              <a:solidFill>
                <a:srgbClr val="000000"/>
              </a:solidFill>
              <a:latin typeface="Trebuchet MS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36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E0A03EE-7939-4C6A-805C-7B7CE4BD0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2204864"/>
            <a:ext cx="8858250" cy="177182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E2EBA19-FCCD-4AD0-9E9D-EE6015D5A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91" y="3976687"/>
            <a:ext cx="8858250" cy="103648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13253D6-E0DA-4EDE-A71A-BCF25EE10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91" y="5013176"/>
            <a:ext cx="8933218" cy="156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518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0" y="-171400"/>
            <a:ext cx="8963640" cy="67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1800" b="0" strike="noStrike" spc="-1" dirty="0">
              <a:latin typeface="Arial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r>
              <a:rPr lang="pt-BR" sz="5200" b="1" strike="noStrike" spc="-1" dirty="0">
                <a:solidFill>
                  <a:srgbClr val="000000"/>
                </a:solidFill>
                <a:latin typeface="Trebuchet MS"/>
              </a:rPr>
              <a:t>PES AL </a:t>
            </a:r>
            <a:r>
              <a:rPr lang="pt-BR" sz="3600" b="1" strike="noStrike" spc="-1" dirty="0">
                <a:solidFill>
                  <a:srgbClr val="000000"/>
                </a:solidFill>
                <a:latin typeface="Trebuchet MS"/>
              </a:rPr>
              <a:t>(revis</a:t>
            </a:r>
            <a:r>
              <a:rPr lang="pt-BR" sz="3600" b="1" spc="-1" dirty="0">
                <a:solidFill>
                  <a:srgbClr val="000000"/>
                </a:solidFill>
                <a:latin typeface="Trebuchet MS"/>
              </a:rPr>
              <a:t>ão 2018/19)</a:t>
            </a: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r>
              <a:rPr lang="pt-BR" sz="3600" b="1" spc="-1" dirty="0">
                <a:solidFill>
                  <a:srgbClr val="000000"/>
                </a:solidFill>
                <a:latin typeface="Trebuchet MS"/>
              </a:rPr>
              <a:t>Participação da </a:t>
            </a:r>
            <a:r>
              <a:rPr lang="pt-BR" sz="3600" b="1" spc="-1">
                <a:solidFill>
                  <a:srgbClr val="000000"/>
                </a:solidFill>
                <a:latin typeface="Trebuchet MS"/>
              </a:rPr>
              <a:t>Conferência Estadual ?</a:t>
            </a:r>
            <a:endParaRPr lang="pt-BR" sz="3600" b="1" spc="-1" dirty="0">
              <a:solidFill>
                <a:srgbClr val="000000"/>
              </a:solidFill>
              <a:latin typeface="Trebuchet MS"/>
            </a:endParaRPr>
          </a:p>
          <a:p>
            <a:pPr marL="365760" indent="-255240" algn="ctr">
              <a:lnSpc>
                <a:spcPct val="150000"/>
              </a:lnSpc>
              <a:spcBef>
                <a:spcPts val="300"/>
              </a:spcBef>
            </a:pPr>
            <a:endParaRPr lang="pt-BR" sz="3600" b="0" strike="noStrike" spc="-1" dirty="0">
              <a:latin typeface="Arial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A63F0D9-3583-439C-82A5-1C64F4EFF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60" y="2420887"/>
            <a:ext cx="8712120" cy="141292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423DE3E-9A0A-47C2-A65D-7D45AB911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61" y="4005064"/>
            <a:ext cx="8712120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587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404640"/>
            <a:ext cx="8963640" cy="616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88920" indent="-67680" algn="ctr">
              <a:lnSpc>
                <a:spcPct val="200000"/>
              </a:lnSpc>
              <a:spcBef>
                <a:spcPts val="300"/>
              </a:spcBef>
            </a:pPr>
            <a:r>
              <a:rPr lang="pt-BR" sz="3200" b="1" strike="noStrike" spc="-1" dirty="0">
                <a:solidFill>
                  <a:srgbClr val="000000"/>
                </a:solidFill>
                <a:latin typeface="Trebuchet MS"/>
              </a:rPr>
              <a:t>AL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:</a:t>
            </a:r>
            <a:r>
              <a:rPr lang="pt-BR" sz="3200" b="1" strike="noStrike" spc="-1" dirty="0">
                <a:solidFill>
                  <a:srgbClr val="000000"/>
                </a:solidFill>
                <a:latin typeface="Trebuchet MS"/>
              </a:rPr>
              <a:t>morbidade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 (</a:t>
            </a:r>
            <a:r>
              <a:rPr lang="pt-BR" sz="3200" b="1" strike="noStrike" spc="-1" dirty="0">
                <a:solidFill>
                  <a:srgbClr val="00B0F0"/>
                </a:solidFill>
                <a:latin typeface="Trebuchet MS"/>
              </a:rPr>
              <a:t>mb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) e </a:t>
            </a:r>
            <a:r>
              <a:rPr lang="pt-BR" sz="3200" b="1" strike="noStrike" spc="-1" dirty="0">
                <a:solidFill>
                  <a:srgbClr val="000000"/>
                </a:solidFill>
                <a:latin typeface="Trebuchet MS"/>
              </a:rPr>
              <a:t>mortalidade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 (</a:t>
            </a:r>
            <a:r>
              <a:rPr lang="pt-BR" sz="3200" b="1" strike="noStrike" spc="-1" dirty="0">
                <a:solidFill>
                  <a:srgbClr val="FF0000"/>
                </a:solidFill>
                <a:latin typeface="Trebuchet MS"/>
              </a:rPr>
              <a:t>mt</a:t>
            </a:r>
            <a:r>
              <a:rPr lang="pt-BR" sz="3200" b="0" strike="noStrike" spc="-1" dirty="0">
                <a:solidFill>
                  <a:srgbClr val="000000"/>
                </a:solidFill>
                <a:latin typeface="Trebuchet MS"/>
              </a:rPr>
              <a:t>)-</a:t>
            </a:r>
            <a:r>
              <a:rPr lang="pt-BR" sz="3200" b="1" u="sng" strike="noStrike" spc="-1" dirty="0">
                <a:solidFill>
                  <a:srgbClr val="000000"/>
                </a:solidFill>
                <a:uFillTx/>
                <a:latin typeface="Trebuchet MS"/>
              </a:rPr>
              <a:t>2018</a:t>
            </a:r>
            <a:endParaRPr lang="pt-BR" sz="3200" b="0" strike="noStrike" spc="-1" dirty="0"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</a:rPr>
              <a:t>infecciosas e parasitárias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: </a:t>
            </a:r>
            <a:r>
              <a:rPr lang="pt-BR" sz="3000" b="1" strike="noStrike" spc="-1" dirty="0">
                <a:solidFill>
                  <a:srgbClr val="00B0F0"/>
                </a:solidFill>
                <a:latin typeface="Trebuchet MS"/>
              </a:rPr>
              <a:t>mb – 9.821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; </a:t>
            </a:r>
            <a:r>
              <a:rPr lang="pt-BR" sz="3000" b="1" strike="noStrike" spc="-1" dirty="0">
                <a:solidFill>
                  <a:srgbClr val="FF0000"/>
                </a:solidFill>
                <a:latin typeface="Trebuchet MS"/>
              </a:rPr>
              <a:t>mt- 1009</a:t>
            </a:r>
            <a:endParaRPr lang="pt-BR" sz="3000" b="1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</a:rPr>
              <a:t>neoplasias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: </a:t>
            </a:r>
            <a:r>
              <a:rPr lang="pt-BR" sz="3000" b="1" strike="noStrike" spc="-1" dirty="0">
                <a:solidFill>
                  <a:srgbClr val="00B0F0"/>
                </a:solidFill>
                <a:latin typeface="Trebuchet MS"/>
              </a:rPr>
              <a:t>mb – 14.560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; </a:t>
            </a:r>
            <a:r>
              <a:rPr lang="pt-BR" sz="3000" b="1" strike="noStrike" spc="-1" dirty="0">
                <a:solidFill>
                  <a:srgbClr val="FF0000"/>
                </a:solidFill>
                <a:latin typeface="Trebuchet MS"/>
              </a:rPr>
              <a:t>mt -  2.405</a:t>
            </a:r>
            <a:endParaRPr lang="pt-BR" sz="3000" b="1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</a:rPr>
              <a:t>aparelho circulatório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: </a:t>
            </a:r>
            <a:r>
              <a:rPr lang="pt-BR" sz="3000" b="1" strike="noStrike" spc="-1" dirty="0">
                <a:solidFill>
                  <a:srgbClr val="00B0F0"/>
                </a:solidFill>
                <a:latin typeface="Trebuchet MS"/>
              </a:rPr>
              <a:t>mb – 14.993 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</a:rPr>
              <a:t>; </a:t>
            </a:r>
            <a:r>
              <a:rPr lang="pt-BR" sz="3000" b="1" strike="noStrike" spc="-1" dirty="0">
                <a:solidFill>
                  <a:srgbClr val="FF0000"/>
                </a:solidFill>
                <a:latin typeface="Trebuchet MS"/>
              </a:rPr>
              <a:t>mt – </a:t>
            </a:r>
            <a:r>
              <a:rPr lang="pt-BR" sz="3000" b="1" u="sng" strike="noStrike" spc="-1" dirty="0">
                <a:solidFill>
                  <a:srgbClr val="FF0000"/>
                </a:solidFill>
                <a:latin typeface="Trebuchet MS"/>
              </a:rPr>
              <a:t>6.236</a:t>
            </a:r>
            <a:endParaRPr lang="pt-BR" sz="3000" b="1" u="sng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aparelho respiratório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 </a:t>
            </a:r>
            <a:r>
              <a:rPr lang="pt-BR" sz="3000" b="1" strike="noStrike" spc="-1" dirty="0">
                <a:solidFill>
                  <a:srgbClr val="00B0F0"/>
                </a:solidFill>
                <a:latin typeface="Trebuchet MS"/>
                <a:ea typeface="Microsoft YaHei"/>
              </a:rPr>
              <a:t>mb -12.996 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; </a:t>
            </a:r>
            <a:r>
              <a:rPr lang="pt-BR" sz="3000" b="1" strike="noStrike" spc="-1" dirty="0">
                <a:solidFill>
                  <a:srgbClr val="FF0000"/>
                </a:solidFill>
                <a:latin typeface="Trebuchet MS"/>
                <a:ea typeface="Microsoft YaHei"/>
              </a:rPr>
              <a:t>mt – 1.956</a:t>
            </a:r>
            <a:endParaRPr lang="pt-BR" sz="3000" b="1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aparelho digestivo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 </a:t>
            </a:r>
            <a:r>
              <a:rPr lang="pt-BR" sz="3000" b="1" strike="noStrike" spc="-1" dirty="0">
                <a:solidFill>
                  <a:srgbClr val="00B0F0"/>
                </a:solidFill>
                <a:latin typeface="Trebuchet MS"/>
                <a:ea typeface="Microsoft YaHei"/>
              </a:rPr>
              <a:t>mb -</a:t>
            </a:r>
            <a:r>
              <a:rPr lang="pt-BR" sz="3000" b="1" u="sng" strike="noStrike" spc="-1" dirty="0">
                <a:solidFill>
                  <a:srgbClr val="00B0F0"/>
                </a:solidFill>
                <a:latin typeface="Trebuchet MS"/>
                <a:ea typeface="Microsoft YaHei"/>
              </a:rPr>
              <a:t>15.351</a:t>
            </a:r>
            <a:r>
              <a:rPr lang="pt-BR" sz="30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; </a:t>
            </a:r>
            <a:r>
              <a:rPr lang="pt-BR" sz="3000" b="1" strike="noStrike" spc="-1" dirty="0">
                <a:solidFill>
                  <a:srgbClr val="FF0000"/>
                </a:solidFill>
                <a:latin typeface="Trebuchet MS"/>
                <a:ea typeface="Microsoft YaHei"/>
              </a:rPr>
              <a:t>mt – 1.151</a:t>
            </a:r>
            <a:endParaRPr lang="pt-BR" sz="3000" b="1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transtornos mentais: </a:t>
            </a:r>
            <a:r>
              <a:rPr lang="pt-BR" sz="2900" b="1" strike="noStrike" spc="-1" dirty="0">
                <a:solidFill>
                  <a:srgbClr val="00B0F0"/>
                </a:solidFill>
                <a:latin typeface="Trebuchet MS"/>
                <a:ea typeface="Microsoft YaHei"/>
              </a:rPr>
              <a:t>mb- 3.575</a:t>
            </a:r>
            <a:r>
              <a:rPr lang="pt-BR" sz="29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; </a:t>
            </a:r>
            <a:r>
              <a:rPr lang="pt-BR" sz="2900" b="1" strike="noStrike" spc="-1" dirty="0">
                <a:solidFill>
                  <a:srgbClr val="FF0000"/>
                </a:solidFill>
                <a:latin typeface="Trebuchet MS"/>
                <a:ea typeface="Microsoft YaHei"/>
              </a:rPr>
              <a:t>mt - 226</a:t>
            </a:r>
            <a:endParaRPr lang="pt-BR" sz="2900" b="1" strike="noStrike" spc="-1" dirty="0">
              <a:solidFill>
                <a:srgbClr val="FF0000"/>
              </a:solidFill>
              <a:latin typeface="Arial"/>
            </a:endParaRPr>
          </a:p>
          <a:p>
            <a:pPr marL="365760" indent="-255240">
              <a:lnSpc>
                <a:spcPct val="150000"/>
              </a:lnSpc>
              <a:spcBef>
                <a:spcPts val="300"/>
              </a:spcBef>
            </a:pPr>
            <a:r>
              <a:rPr lang="pt-BR" sz="3000" b="1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sist.nervoso</a:t>
            </a:r>
            <a:r>
              <a:rPr lang="pt-BR" sz="29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: </a:t>
            </a:r>
            <a:r>
              <a:rPr lang="pt-BR" sz="2900" b="1" strike="noStrike" spc="-1" dirty="0">
                <a:solidFill>
                  <a:srgbClr val="00B0F0"/>
                </a:solidFill>
                <a:latin typeface="Trebuchet MS"/>
                <a:ea typeface="Microsoft YaHei"/>
              </a:rPr>
              <a:t>mb- 2.073</a:t>
            </a:r>
            <a:r>
              <a:rPr lang="pt-BR" sz="2900" b="0" strike="noStrike" spc="-1" dirty="0">
                <a:solidFill>
                  <a:srgbClr val="000000"/>
                </a:solidFill>
                <a:latin typeface="Trebuchet MS"/>
                <a:ea typeface="Microsoft YaHei"/>
              </a:rPr>
              <a:t>; </a:t>
            </a:r>
            <a:r>
              <a:rPr lang="pt-BR" sz="2900" b="1" strike="noStrike" spc="-1" dirty="0">
                <a:solidFill>
                  <a:srgbClr val="FF0000"/>
                </a:solidFill>
                <a:latin typeface="Trebuchet MS"/>
                <a:ea typeface="Microsoft YaHei"/>
              </a:rPr>
              <a:t>mt - 339</a:t>
            </a:r>
            <a:endParaRPr lang="pt-BR" sz="2900" b="1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89" name="Imagem 1"/>
          <p:cNvPicPr/>
          <p:nvPr/>
        </p:nvPicPr>
        <p:blipFill>
          <a:blip r:embed="rId3" cstate="print"/>
          <a:stretch/>
        </p:blipFill>
        <p:spPr>
          <a:xfrm>
            <a:off x="5472000" y="6336000"/>
            <a:ext cx="3580560" cy="503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03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4219</TotalTime>
  <Words>489</Words>
  <Application>Microsoft Office PowerPoint</Application>
  <PresentationFormat>Apresentação na tela (4:3)</PresentationFormat>
  <Paragraphs>112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42" baseType="lpstr">
      <vt:lpstr>Arial</vt:lpstr>
      <vt:lpstr>Arial Rounded MT Bold</vt:lpstr>
      <vt:lpstr>Berlin Sans FB</vt:lpstr>
      <vt:lpstr>Calibri</vt:lpstr>
      <vt:lpstr>Candara</vt:lpstr>
      <vt:lpstr>Garamond</vt:lpstr>
      <vt:lpstr>Georgia</vt:lpstr>
      <vt:lpstr>Symbol</vt:lpstr>
      <vt:lpstr>Times New Roman</vt:lpstr>
      <vt:lpstr>Trebuchet MS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Encontro do Patrimônio Público: Terceirização na saúde</dc:title>
  <dc:subject/>
  <dc:creator>mppr</dc:creator>
  <dc:description/>
  <cp:lastModifiedBy>Usuário do Windows</cp:lastModifiedBy>
  <cp:revision>326</cp:revision>
  <dcterms:created xsi:type="dcterms:W3CDTF">2017-02-24T12:10:46Z</dcterms:created>
  <dcterms:modified xsi:type="dcterms:W3CDTF">2019-06-10T14:42:37Z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36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154</vt:i4>
  </property>
</Properties>
</file>