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7" r:id="rId8"/>
    <p:sldId id="263" r:id="rId9"/>
    <p:sldId id="262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FB2-CC41-4A54-80EA-0C891AE07F55}" type="datetimeFigureOut">
              <a:rPr lang="pt-BR" smtClean="0"/>
              <a:pPr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841-DB8B-4363-B309-90A9AE7645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FB2-CC41-4A54-80EA-0C891AE07F55}" type="datetimeFigureOut">
              <a:rPr lang="pt-BR" smtClean="0"/>
              <a:pPr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841-DB8B-4363-B309-90A9AE7645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FB2-CC41-4A54-80EA-0C891AE07F55}" type="datetimeFigureOut">
              <a:rPr lang="pt-BR" smtClean="0"/>
              <a:pPr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841-DB8B-4363-B309-90A9AE7645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FB2-CC41-4A54-80EA-0C891AE07F55}" type="datetimeFigureOut">
              <a:rPr lang="pt-BR" smtClean="0"/>
              <a:pPr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841-DB8B-4363-B309-90A9AE7645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FB2-CC41-4A54-80EA-0C891AE07F55}" type="datetimeFigureOut">
              <a:rPr lang="pt-BR" smtClean="0"/>
              <a:pPr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841-DB8B-4363-B309-90A9AE7645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FB2-CC41-4A54-80EA-0C891AE07F55}" type="datetimeFigureOut">
              <a:rPr lang="pt-BR" smtClean="0"/>
              <a:pPr/>
              <a:t>10/06/2019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841-DB8B-4363-B309-90A9AE7645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FB2-CC41-4A54-80EA-0C891AE07F55}" type="datetimeFigureOut">
              <a:rPr lang="pt-BR" smtClean="0"/>
              <a:pPr/>
              <a:t>10/06/2019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841-DB8B-4363-B309-90A9AE7645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FB2-CC41-4A54-80EA-0C891AE07F55}" type="datetimeFigureOut">
              <a:rPr lang="pt-BR" smtClean="0"/>
              <a:pPr/>
              <a:t>10/06/2019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841-DB8B-4363-B309-90A9AE7645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FB2-CC41-4A54-80EA-0C891AE07F55}" type="datetimeFigureOut">
              <a:rPr lang="pt-BR" smtClean="0"/>
              <a:pPr/>
              <a:t>10/06/2019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841-DB8B-4363-B309-90A9AE7645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FB2-CC41-4A54-80EA-0C891AE07F55}" type="datetimeFigureOut">
              <a:rPr lang="pt-BR" smtClean="0"/>
              <a:pPr/>
              <a:t>10/06/2019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841-DB8B-4363-B309-90A9AE7645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1FB2-CC41-4A54-80EA-0C891AE07F55}" type="datetimeFigureOut">
              <a:rPr lang="pt-BR" smtClean="0"/>
              <a:pPr/>
              <a:t>10/06/2019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841-DB8B-4363-B309-90A9AE7645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C1FB2-CC41-4A54-80EA-0C891AE07F55}" type="datetimeFigureOut">
              <a:rPr lang="pt-BR" smtClean="0"/>
              <a:pPr/>
              <a:t>10/06/2019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60841-DB8B-4363-B309-90A9AE76456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9ª Conferência Estadual de Saúde - Alagoas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Cícero Lourenço da Silva</a:t>
            </a:r>
          </a:p>
          <a:p>
            <a:r>
              <a:rPr lang="pt-BR" dirty="0" smtClean="0"/>
              <a:t>Maceió, 10 a 12 de junho de 2019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Princípios relacionados à Assistência de 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pt-BR" dirty="0"/>
          </a:p>
          <a:p>
            <a:r>
              <a:rPr lang="pt-BR" dirty="0"/>
              <a:t>Universalidade  e </a:t>
            </a:r>
            <a:r>
              <a:rPr lang="pt-BR" dirty="0" smtClean="0"/>
              <a:t>Igualdade</a:t>
            </a:r>
          </a:p>
          <a:p>
            <a:r>
              <a:rPr lang="pt-BR" dirty="0" smtClean="0"/>
              <a:t>Equidade</a:t>
            </a:r>
          </a:p>
          <a:p>
            <a:r>
              <a:rPr lang="pt-BR" dirty="0" smtClean="0"/>
              <a:t>Integralidade</a:t>
            </a:r>
          </a:p>
          <a:p>
            <a:r>
              <a:rPr lang="pt-BR" dirty="0" smtClean="0"/>
              <a:t>Descentralização político administrativa e responsabilidades partilhadas entre os entes da Federação</a:t>
            </a:r>
          </a:p>
          <a:p>
            <a:r>
              <a:rPr lang="pt-BR" dirty="0" smtClean="0"/>
              <a:t>Regionalização</a:t>
            </a:r>
          </a:p>
          <a:p>
            <a:r>
              <a:rPr lang="pt-BR" dirty="0" smtClean="0"/>
              <a:t>Controle social/Participação da sociedade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consolidar os Princípios do SUS?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sz="3600" b="1" dirty="0" smtClean="0"/>
              <a:t>     </a:t>
            </a:r>
            <a:r>
              <a:rPr lang="pt-BR" sz="3600" b="1" dirty="0" smtClean="0"/>
              <a:t>Democracia</a:t>
            </a:r>
          </a:p>
          <a:p>
            <a:pPr>
              <a:buNone/>
            </a:pPr>
            <a:endParaRPr lang="pt-BR" sz="3600" b="1" dirty="0" smtClean="0"/>
          </a:p>
          <a:p>
            <a:pPr>
              <a:buNone/>
            </a:pPr>
            <a:r>
              <a:rPr lang="pt-BR" sz="3600" b="1" dirty="0" smtClean="0"/>
              <a:t> </a:t>
            </a:r>
            <a:r>
              <a:rPr lang="pt-BR" sz="3600" b="1" dirty="0" smtClean="0"/>
              <a:t>    </a:t>
            </a:r>
            <a:r>
              <a:rPr lang="pt-BR" sz="3600" b="1" dirty="0" smtClean="0"/>
              <a:t>Novo </a:t>
            </a:r>
            <a:r>
              <a:rPr lang="pt-BR" sz="3600" b="1" dirty="0" smtClean="0"/>
              <a:t>Projeto Nacional de Desenvolvimento: reformas estruturais  para valorização do trabalho, superação de desigualdades e injustiças sociais, promoção de desenvolvimento sustentável preservando os recursos naturais e justa distribuição da riqueza produzida. </a:t>
            </a:r>
            <a:endParaRPr lang="pt-BR" sz="3600" b="1" dirty="0" smtClean="0"/>
          </a:p>
          <a:p>
            <a:pPr>
              <a:buNone/>
            </a:pPr>
            <a:endParaRPr lang="pt-BR" sz="3600" b="1" dirty="0" smtClean="0"/>
          </a:p>
          <a:p>
            <a:pPr>
              <a:buNone/>
            </a:pPr>
            <a:r>
              <a:rPr lang="pt-BR" b="1" dirty="0" smtClean="0"/>
              <a:t>        MOBILIZAR  </a:t>
            </a:r>
            <a:r>
              <a:rPr lang="pt-BR" b="1" dirty="0" smtClean="0"/>
              <a:t>FORÇAS POLÍTICAS, DE MOVIMENTOS SOCIAIS, DE TRABALHADORES, DE INTELECTUAIS EM DEFESA DO SUS, DA SEGURIDADE SOCIAL E POLÍTICAS SOCIAIS PÚBLICAS.</a:t>
            </a:r>
          </a:p>
          <a:p>
            <a:pPr>
              <a:buNone/>
            </a:pPr>
            <a:endParaRPr lang="pt-BR" b="1" dirty="0" smtClean="0"/>
          </a:p>
          <a:p>
            <a:r>
              <a:rPr lang="pt-BR" b="1" dirty="0" smtClean="0"/>
              <a:t>RESISTIR, PERSERVERAR :</a:t>
            </a:r>
          </a:p>
          <a:p>
            <a:pPr>
              <a:buNone/>
            </a:pPr>
            <a:r>
              <a:rPr lang="pt-BR" b="1" dirty="0" smtClean="0"/>
              <a:t>        “</a:t>
            </a:r>
            <a:r>
              <a:rPr lang="pt-BR" b="1" dirty="0" smtClean="0"/>
              <a:t>Acreditar nas sementes</a:t>
            </a:r>
          </a:p>
          <a:p>
            <a:pPr>
              <a:buNone/>
            </a:pPr>
            <a:r>
              <a:rPr lang="pt-BR" b="1" dirty="0" smtClean="0"/>
              <a:t>          O </a:t>
            </a:r>
            <a:r>
              <a:rPr lang="pt-BR" b="1" dirty="0" smtClean="0"/>
              <a:t>tempo traz a experiência </a:t>
            </a:r>
          </a:p>
          <a:p>
            <a:pPr>
              <a:buNone/>
            </a:pPr>
            <a:r>
              <a:rPr lang="pt-BR" b="1" dirty="0" smtClean="0"/>
              <a:t>          Na </a:t>
            </a:r>
            <a:r>
              <a:rPr lang="pt-BR" b="1" dirty="0" smtClean="0"/>
              <a:t>arte da resistência</a:t>
            </a:r>
          </a:p>
          <a:p>
            <a:pPr>
              <a:buNone/>
            </a:pPr>
            <a:r>
              <a:rPr lang="pt-BR" b="1" dirty="0" smtClean="0"/>
              <a:t>          Na </a:t>
            </a:r>
            <a:r>
              <a:rPr lang="pt-BR" b="1" dirty="0" smtClean="0"/>
              <a:t>força da paciência”           (Gonzaguinha)</a:t>
            </a:r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LUTAR </a:t>
            </a:r>
            <a:r>
              <a:rPr lang="pt-BR" b="1" dirty="0" smtClean="0"/>
              <a:t>E AVANÇAR!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Obrigado.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Viva o SUS!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Viva a 9ª Conferência Estadual de Saúde de Alagoas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pauloadantas2@uol. </a:t>
            </a:r>
            <a:r>
              <a:rPr lang="pt-BR" dirty="0" err="1" smtClean="0"/>
              <a:t>com.br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CONSOLIDAÇÃO DOS PRINCÍPIOS DO SISTEMA ÚNICO DE SAÚDE (SUS)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4000" b="1" dirty="0" smtClean="0"/>
              <a:t>   Princípio basilar, imprescindível</a:t>
            </a:r>
            <a:r>
              <a:rPr lang="pt-BR" dirty="0" smtClean="0"/>
              <a:t>:</a:t>
            </a:r>
          </a:p>
          <a:p>
            <a:endParaRPr lang="pt-BR" dirty="0" smtClean="0"/>
          </a:p>
          <a:p>
            <a:r>
              <a:rPr lang="pt-BR" dirty="0" smtClean="0"/>
              <a:t>Estado Democrático de Direito</a:t>
            </a:r>
          </a:p>
          <a:p>
            <a:endParaRPr lang="pt-BR" dirty="0" smtClean="0"/>
          </a:p>
          <a:p>
            <a:r>
              <a:rPr lang="pt-BR" dirty="0" smtClean="0"/>
              <a:t>Constituição 1988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/>
              <a:t>CONSOLIDAÇÃO DOS PRINCÍPIOS DO SISTEMA ÚNICO DE SAÚDE (SUS)</a:t>
            </a:r>
            <a:br>
              <a:rPr lang="pt-BR" sz="3600" b="1" dirty="0"/>
            </a:b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4800" dirty="0"/>
              <a:t>Princípio </a:t>
            </a:r>
            <a:r>
              <a:rPr lang="pt-BR" sz="4800" dirty="0" smtClean="0"/>
              <a:t>1 - Primordial</a:t>
            </a:r>
            <a:endParaRPr lang="pt-BR" sz="4800" dirty="0"/>
          </a:p>
          <a:p>
            <a:pPr>
              <a:buNone/>
            </a:pPr>
            <a:r>
              <a:rPr lang="pt-BR" dirty="0" smtClean="0"/>
              <a:t>    Saúde </a:t>
            </a:r>
            <a:r>
              <a:rPr lang="pt-BR" dirty="0"/>
              <a:t>como direito de cidadania, resultante de políticas econômicas e sociais.</a:t>
            </a:r>
          </a:p>
          <a:p>
            <a:r>
              <a:rPr lang="pt-BR" dirty="0" smtClean="0"/>
              <a:t>CONSTITUIÇÃO Art</a:t>
            </a:r>
            <a:r>
              <a:rPr lang="pt-BR" dirty="0"/>
              <a:t>. 196. A saúde é direito de todos e dever do Estado, garantido mediante políticas sociais e econômicas que visem à redução do risco de doença e de outros agravos e ao acesso universal e igualitário às ações e serviços para sua promoção, proteção e recuperação.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de Saúde e suas determinações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(...) saúde não é simplesmente ausência de doença: "é um bem-estar físico, social, afetivo e que pode significar que as pessoas tenham mais alguma coisa do que simplesmente não estar doentes: que tenham direito à casa, ao trabalho, ao salário condigno, à água, à vestimenta, à educação, às informações sobre como dominar o mundo e transformá-lo. Que tenham direito ao meio ambiente que não os seja agressivo, e que, pelo contrário, permita uma vida digna e decente. Direito a um sistema político que respeite a livre opinião, a livre possibilidade de organização e autodeterminação de um povo, e que não esteja todo tempo submetido ao medo da violência, daquela violência resultante da miséria, e que resulta no roubo, no ataque. Que não esteja também submetido ao medo da violência de um governo contra o seu próprio povo, para que sejam mantidos interesses que não são do povo (...)". </a:t>
            </a:r>
          </a:p>
          <a:p>
            <a:r>
              <a:rPr lang="pt-BR" b="1" dirty="0" smtClean="0"/>
              <a:t>Sergio </a:t>
            </a:r>
            <a:r>
              <a:rPr lang="pt-BR" b="1" dirty="0" err="1" smtClean="0"/>
              <a:t>Arouca</a:t>
            </a:r>
            <a:r>
              <a:rPr lang="pt-BR" b="1" dirty="0" smtClean="0"/>
              <a:t>, 1986, na abertura da 8ª Conferência Nacional de Saúde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Saúde e Modelos de Desenvolvimento Econômico e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Neoliberal</a:t>
            </a:r>
          </a:p>
          <a:p>
            <a:endParaRPr lang="pt-BR" dirty="0"/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Bem estar social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Socialista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econômicos e o SUS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  Em qual  desses modelos o SUS mais se ajusta?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Qual desses modelos está sendo implantado no nosso País?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    E quais as </a:t>
            </a:r>
            <a:r>
              <a:rPr lang="pt-BR" dirty="0" smtClean="0"/>
              <a:t>consequências?</a:t>
            </a: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neoliberal ou ultraliberal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13 milhões de desempregados</a:t>
            </a:r>
          </a:p>
          <a:p>
            <a:r>
              <a:rPr lang="pt-BR" sz="2800" dirty="0" smtClean="0"/>
              <a:t>50 milhões subempregados</a:t>
            </a:r>
          </a:p>
          <a:p>
            <a:r>
              <a:rPr lang="pt-BR" sz="2800" dirty="0" smtClean="0"/>
              <a:t>Projeção de crescimento do PIB em progressiva queda (atual em 1 %)</a:t>
            </a:r>
          </a:p>
          <a:p>
            <a:r>
              <a:rPr lang="pt-BR" sz="2800" dirty="0" smtClean="0"/>
              <a:t>Indústria nacional em declínio</a:t>
            </a:r>
          </a:p>
          <a:p>
            <a:r>
              <a:rPr lang="pt-BR" sz="2800" dirty="0" smtClean="0"/>
              <a:t>Privatizações de setores estratégicos da economia nacional</a:t>
            </a:r>
          </a:p>
          <a:p>
            <a:r>
              <a:rPr lang="pt-BR" sz="2800" dirty="0" smtClean="0"/>
              <a:t>Desvalorização do trabalho </a:t>
            </a:r>
          </a:p>
          <a:p>
            <a:r>
              <a:rPr lang="pt-BR" sz="2800" dirty="0" smtClean="0"/>
              <a:t>Despesas primárias congeladas x despesas financeiras sem nenhum controle</a:t>
            </a:r>
            <a:endParaRPr lang="pt-B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 econômico neoliberal e o SUS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BR" sz="7200" dirty="0" smtClean="0"/>
              <a:t>A Emenda Constitucional </a:t>
            </a:r>
            <a:r>
              <a:rPr lang="pt-BR" sz="7200" dirty="0" smtClean="0"/>
              <a:t>95: quase nenhum reajuste nos valores das despesas orçamentárias de previdência social, saúde, assistência social, saneamento, educação, agricultura ...nos próximos 20 anos.</a:t>
            </a:r>
            <a:endParaRPr lang="pt-BR" sz="7200" dirty="0" smtClean="0"/>
          </a:p>
          <a:p>
            <a:endParaRPr lang="pt-BR" sz="7200" dirty="0"/>
          </a:p>
          <a:p>
            <a:r>
              <a:rPr lang="pt-BR" sz="7200" dirty="0" smtClean="0"/>
              <a:t>O PEC 06/2019 – Reforma da </a:t>
            </a:r>
            <a:r>
              <a:rPr lang="pt-BR" sz="7200" dirty="0" smtClean="0"/>
              <a:t>Previdência. Desmonte da Seguridade Social com a </a:t>
            </a:r>
            <a:r>
              <a:rPr lang="pt-BR" sz="7200" dirty="0" err="1" smtClean="0"/>
              <a:t>institualização</a:t>
            </a:r>
            <a:r>
              <a:rPr lang="pt-BR" sz="7200" dirty="0" smtClean="0"/>
              <a:t> do regime de previdência baseado na capitalização individual.</a:t>
            </a:r>
            <a:endParaRPr lang="pt-BR" sz="7200" dirty="0" smtClean="0"/>
          </a:p>
          <a:p>
            <a:pPr>
              <a:buNone/>
            </a:pPr>
            <a:r>
              <a:rPr lang="pt-BR" sz="7200" dirty="0" smtClean="0"/>
              <a:t>        Qual </a:t>
            </a:r>
            <a:r>
              <a:rPr lang="pt-BR" sz="7200" dirty="0" smtClean="0"/>
              <a:t>justificativa? Déficit </a:t>
            </a:r>
            <a:r>
              <a:rPr lang="pt-BR" sz="7200" dirty="0" smtClean="0"/>
              <a:t>orçamentário. Será?</a:t>
            </a:r>
          </a:p>
          <a:p>
            <a:pPr>
              <a:buNone/>
            </a:pPr>
            <a:endParaRPr lang="pt-BR" sz="7200" dirty="0" smtClean="0"/>
          </a:p>
          <a:p>
            <a:pPr>
              <a:buNone/>
            </a:pPr>
            <a:r>
              <a:rPr lang="pt-BR" sz="7200" dirty="0" smtClean="0"/>
              <a:t> </a:t>
            </a:r>
            <a:r>
              <a:rPr lang="pt-BR" sz="7200" dirty="0" smtClean="0"/>
              <a:t>     </a:t>
            </a:r>
            <a:r>
              <a:rPr lang="pt-BR" sz="7200" dirty="0" smtClean="0"/>
              <a:t>O </a:t>
            </a:r>
            <a:r>
              <a:rPr lang="pt-BR" sz="7200" dirty="0"/>
              <a:t>montante da dívida das 118,7 mil empresas chega a R$ 935 bilhões (quase R$ 1 trilhão), de acordo com relatório do Departamento Intersindical de Estatísticas e Estudos </a:t>
            </a:r>
            <a:r>
              <a:rPr lang="pt-BR" sz="7200" dirty="0" smtClean="0"/>
              <a:t>Socioeconômicos) Fonte Dieese/RS</a:t>
            </a:r>
            <a:r>
              <a:rPr lang="pt-BR" sz="7200" dirty="0" smtClean="0"/>
              <a:t>.</a:t>
            </a:r>
          </a:p>
          <a:p>
            <a:pPr>
              <a:buNone/>
            </a:pPr>
            <a:r>
              <a:rPr lang="pt-BR" sz="7200" dirty="0" smtClean="0"/>
              <a:t> </a:t>
            </a:r>
            <a:endParaRPr lang="pt-BR" sz="7200" dirty="0" smtClean="0"/>
          </a:p>
          <a:p>
            <a:pPr>
              <a:buNone/>
            </a:pPr>
            <a:r>
              <a:rPr lang="pt-BR" sz="7200" dirty="0" smtClean="0"/>
              <a:t>      Diariamente 1 bilhão de reais</a:t>
            </a:r>
            <a:r>
              <a:rPr lang="pt-BR" sz="7200" dirty="0" smtClean="0"/>
              <a:t> </a:t>
            </a:r>
            <a:r>
              <a:rPr lang="pt-BR" sz="7200" dirty="0" smtClean="0"/>
              <a:t>são transferidos ao sistema bancário para pagamento de juros da dívida </a:t>
            </a:r>
            <a:r>
              <a:rPr lang="pt-BR" sz="7200" dirty="0" smtClean="0"/>
              <a:t>pública. No primeiro quadrimestre de 2019 foram 130 bilhões.</a:t>
            </a:r>
            <a:endParaRPr lang="pt-BR" sz="7200" dirty="0" smtClean="0"/>
          </a:p>
          <a:p>
            <a:pPr>
              <a:buNone/>
            </a:pPr>
            <a:endParaRPr lang="pt-BR" sz="7200" dirty="0" smtClean="0"/>
          </a:p>
          <a:p>
            <a:r>
              <a:rPr lang="pt-BR" sz="7200" dirty="0" smtClean="0"/>
              <a:t>Bloqueios dos recursos orçamentários da </a:t>
            </a:r>
            <a:r>
              <a:rPr lang="pt-BR" sz="7200" dirty="0" smtClean="0"/>
              <a:t>educação, pesquisas, ciência e tecnologia.</a:t>
            </a:r>
            <a:endParaRPr lang="pt-BR" sz="72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SUS e SEGURIDADE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sz="4000" b="1" dirty="0" smtClean="0"/>
              <a:t>CONSTITUIÇÃO</a:t>
            </a:r>
          </a:p>
          <a:p>
            <a:pPr>
              <a:buNone/>
            </a:pPr>
            <a:endParaRPr lang="pt-BR" sz="2900" dirty="0" smtClean="0"/>
          </a:p>
          <a:p>
            <a:r>
              <a:rPr lang="pt-BR" sz="2900" dirty="0" smtClean="0"/>
              <a:t>Art</a:t>
            </a:r>
            <a:r>
              <a:rPr lang="pt-BR" sz="2900" dirty="0"/>
              <a:t>. 194.  A seguridade social compreende um conjunto integrado de ações de iniciativa dos poderes públicos e da sociedade, destinadas a assegurar os direitos relativos à saúde, à previdência e à assistência social.</a:t>
            </a:r>
          </a:p>
          <a:p>
            <a:r>
              <a:rPr lang="pt-BR" sz="2900" dirty="0"/>
              <a:t>Art. 195.  A seguridade social será financiada por toda a sociedade, de forma direta e indireta, nos termos da lei, mediante recursos provenientes dos orçamentos da União, dos Estados, do Distrito Federal e dos Municípios, e das seguintes contribuições sociais: I - dos empregadores, incidente sobre a folha de salários, o faturamento e o lucro; II - dos trabalhadores; III - sobre a receita de concursos de prognósticos.</a:t>
            </a:r>
          </a:p>
          <a:p>
            <a:r>
              <a:rPr lang="pt-BR" sz="2900" dirty="0"/>
              <a:t>§ 3.º A pessoa jurídica em débito com o sistema da seguridade social, como estabelecido em lei, não poderá contratar com o poder público nem dele receber benefícios ou incentivos fiscais ou creditícios.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867</Words>
  <Application>Microsoft Office PowerPoint</Application>
  <PresentationFormat>Apresentação na tela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9ª Conferência Estadual de Saúde - Alagoas</vt:lpstr>
      <vt:lpstr>CONSOLIDAÇÃO DOS PRINCÍPIOS DO SISTEMA ÚNICO DE SAÚDE (SUS)</vt:lpstr>
      <vt:lpstr>CONSOLIDAÇÃO DOS PRINCÍPIOS DO SISTEMA ÚNICO DE SAÚDE (SUS) </vt:lpstr>
      <vt:lpstr>Conceito de Saúde e suas determinações</vt:lpstr>
      <vt:lpstr>Saúde e Modelos de Desenvolvimento Econômico e Social</vt:lpstr>
      <vt:lpstr>Modelos econômicos e o SUS</vt:lpstr>
      <vt:lpstr>Modelo neoliberal ou ultraliberal</vt:lpstr>
      <vt:lpstr>Modelo econômico neoliberal e o SUS</vt:lpstr>
      <vt:lpstr>SUS e SEGURIDADE SOCIAL</vt:lpstr>
      <vt:lpstr>Princípios relacionados à Assistência de Saúde</vt:lpstr>
      <vt:lpstr>Como consolidar os Princípios do SUS?</vt:lpstr>
      <vt:lpstr>Obrigado.  Viva o SUS!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9ª Conferência Estadual de Saúde - Alagoas</dc:title>
  <dc:creator>PAULO DANTAS</dc:creator>
  <cp:lastModifiedBy>PAULO DANTAS</cp:lastModifiedBy>
  <cp:revision>27</cp:revision>
  <dcterms:created xsi:type="dcterms:W3CDTF">2019-06-09T23:59:20Z</dcterms:created>
  <dcterms:modified xsi:type="dcterms:W3CDTF">2019-06-11T01:38:32Z</dcterms:modified>
</cp:coreProperties>
</file>